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F8754"/>
    <a:srgbClr val="C6C7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796"/>
    <p:restoredTop sz="94643"/>
  </p:normalViewPr>
  <p:slideViewPr>
    <p:cSldViewPr snapToGrid="0" snapToObjects="1">
      <p:cViewPr varScale="1">
        <p:scale>
          <a:sx n="108" d="100"/>
          <a:sy n="108" d="100"/>
        </p:scale>
        <p:origin x="50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9A015B-2005-2142-BCC1-133349D616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B04443-72EF-5F46-B6EA-AA8747703D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79921E-5B12-9044-96E7-AF2640CA57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40A90-73F2-FB44-9B36-102221361EEA}" type="datetimeFigureOut">
              <a:rPr lang="en-US" smtClean="0"/>
              <a:t>12/2/18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967BD9-59CE-2C4F-94DB-4C9095CF07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AC9A26-FF2D-3442-9B25-05F371C99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ABC9F-75EA-6F44-9F43-19789DD67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439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29CB7-4612-A54B-B186-F7D815F50A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B64819-3CC7-6848-A030-56858323F8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DE84E6-8306-BC4E-A3D3-CB81AB687E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40A90-73F2-FB44-9B36-102221361EEA}" type="datetimeFigureOut">
              <a:rPr lang="en-US" smtClean="0"/>
              <a:t>12/2/18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DD3838-5216-4048-B054-DF46000A6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2E3083-67BD-934F-938F-93FA54244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ABC9F-75EA-6F44-9F43-19789DD67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57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5654DED-0443-A14B-A2E0-EFC678C1C2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11FE19-621A-5C44-9217-43278F78CF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66DDE8-1151-8C48-8E6E-36C96504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40A90-73F2-FB44-9B36-102221361EEA}" type="datetimeFigureOut">
              <a:rPr lang="en-US" smtClean="0"/>
              <a:t>12/2/18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4AC2F3-745D-0744-BB83-4AEF6D540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4D3FF2-A591-4E41-9FF2-03C55BB42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ABC9F-75EA-6F44-9F43-19789DD67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754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725736-4B17-5A4D-92E5-883D19D606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611841-4121-0343-9900-91F4B2078F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A35377-DA89-A64A-8FFD-9C8D6821F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40A90-73F2-FB44-9B36-102221361EEA}" type="datetimeFigureOut">
              <a:rPr lang="en-US" smtClean="0"/>
              <a:t>12/2/18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093A95-3CC0-884F-99B0-D2B2D7CA2C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F30C46-0D60-5542-BB82-958C60B74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ABC9F-75EA-6F44-9F43-19789DD67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388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CC1C1D-6DFD-2647-9137-FCB218975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6C4791-98CB-1E4A-8C9F-D7916E2C50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E37CB9-D473-0B4D-BAE0-4D0EC1399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40A90-73F2-FB44-9B36-102221361EEA}" type="datetimeFigureOut">
              <a:rPr lang="en-US" smtClean="0"/>
              <a:t>12/2/18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8BCAD5-A4DC-9C4F-B4D6-AE89F0206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3094FF-D220-2540-A2BB-52949DC70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ABC9F-75EA-6F44-9F43-19789DD67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657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480C98-168E-2648-BA91-57A5F91E2F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8D3D8A-3BC0-1C41-8A9E-D8E0CDD8B1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100FFC-BAC3-9C4B-9706-E84D91C08D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29B002-EF0C-CE4E-AE09-3682F6CB3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40A90-73F2-FB44-9B36-102221361EEA}" type="datetimeFigureOut">
              <a:rPr lang="en-US" smtClean="0"/>
              <a:t>12/2/18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8DE849-8333-BA4F-8A9A-471D6E2E2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3C741C-FE60-AA46-A8EB-F0C96BC2C9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ABC9F-75EA-6F44-9F43-19789DD67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870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B3A411-5266-D143-A443-B98DD5BFA7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27D725-FF26-0A41-9D5A-D895DBC381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A0EDC1-79C1-2D42-AE48-7C4A268C62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702EAA4-345A-4A48-B718-6E9F6A9FFC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015A08-2EF7-DA49-94C0-2888FE6EDE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7AF50D9-0421-2C4B-9CB8-3F9B9BA7A8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40A90-73F2-FB44-9B36-102221361EEA}" type="datetimeFigureOut">
              <a:rPr lang="en-US" smtClean="0"/>
              <a:t>12/2/18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D0FC5C9-683D-9E45-9472-066BEFEF1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980F4B4-1BB3-4F45-964F-B8A6222C6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ABC9F-75EA-6F44-9F43-19789DD67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707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1B5B58-318C-3D4F-85A7-BEAFE295AE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4C387B6-214D-E449-B90E-7559821C93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40A90-73F2-FB44-9B36-102221361EEA}" type="datetimeFigureOut">
              <a:rPr lang="en-US" smtClean="0"/>
              <a:t>12/2/18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BFCB47-583B-5F48-99A3-F5BDBAD7A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491D64-F19D-6D48-9975-574C0AF94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ABC9F-75EA-6F44-9F43-19789DD67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450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B6DB97E-C944-934C-A29A-3D60DD14D3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40A90-73F2-FB44-9B36-102221361EEA}" type="datetimeFigureOut">
              <a:rPr lang="en-US" smtClean="0"/>
              <a:t>12/2/18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8AEABEA-5148-8B4D-9C0A-E404C6F7B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FC8F13-8841-D243-8EC8-70891212A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ABC9F-75EA-6F44-9F43-19789DD67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107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3F02D3-30C0-1943-A1C3-0F48A12010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3D0BA2-501F-DD41-862F-7C9DDE0CE7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857617-C854-D04E-98D2-E425FE55C6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C317D0-DF2F-C340-8CA0-60FACCB3A7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40A90-73F2-FB44-9B36-102221361EEA}" type="datetimeFigureOut">
              <a:rPr lang="en-US" smtClean="0"/>
              <a:t>12/2/18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E8C44D-B7AF-C54E-ADA5-B2FC2B7A44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EF7C78-448F-5146-A46C-DC4575139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ABC9F-75EA-6F44-9F43-19789DD67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393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063315-0B03-BF41-8119-CA6FE9ADF0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EA269C5-9160-314B-BFC3-922903A5DC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2BAE9A-483D-A847-BA16-2A83B9D940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BA8979-44E0-4E46-AF40-A459130861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40A90-73F2-FB44-9B36-102221361EEA}" type="datetimeFigureOut">
              <a:rPr lang="en-US" smtClean="0"/>
              <a:t>12/2/18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3DE582-C87C-9849-89B7-931C4B48C4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8EED15-EC08-C14F-8371-C9AEAA59B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ABC9F-75EA-6F44-9F43-19789DD67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629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C824001-4548-B849-99D3-9418153470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01DB5F-B6DE-7441-BCA2-AE4D73B350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7487EA-2EFB-184C-B693-C02983C06A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A40A90-73F2-FB44-9B36-102221361EEA}" type="datetimeFigureOut">
              <a:rPr lang="en-US" smtClean="0"/>
              <a:t>12/2/18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9C782D-F9FD-9841-99DB-225F18CB83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6AC955-C8F7-EC40-BB36-B7D92320D2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7ABC9F-75EA-6F44-9F43-19789DD67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321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jpeg"/><Relationship Id="rId18" Type="http://schemas.openxmlformats.org/officeDocument/2006/relationships/image" Target="../media/image17.emf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A4EFF3D-7C00-994C-8FDE-90DC0A0BD74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49401"/>
          <a:stretch/>
        </p:blipFill>
        <p:spPr>
          <a:xfrm>
            <a:off x="0" y="0"/>
            <a:ext cx="12192000" cy="347007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0ADF6C78-0D5D-454C-9EAF-A1238BAC8796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89437" y="106757"/>
            <a:ext cx="3413125" cy="745060"/>
          </a:xfrm>
          <a:prstGeom prst="rect">
            <a:avLst/>
          </a:prstGeom>
        </p:spPr>
      </p:pic>
      <p:grpSp>
        <p:nvGrpSpPr>
          <p:cNvPr id="89" name="Group 88">
            <a:extLst>
              <a:ext uri="{FF2B5EF4-FFF2-40B4-BE49-F238E27FC236}">
                <a16:creationId xmlns:a16="http://schemas.microsoft.com/office/drawing/2014/main" id="{83261498-1E22-BC48-A99E-BEFC112A7C14}"/>
              </a:ext>
            </a:extLst>
          </p:cNvPr>
          <p:cNvGrpSpPr/>
          <p:nvPr/>
        </p:nvGrpSpPr>
        <p:grpSpPr>
          <a:xfrm>
            <a:off x="-86739" y="320939"/>
            <a:ext cx="6266375" cy="3547549"/>
            <a:chOff x="12728821" y="851817"/>
            <a:chExt cx="3878139" cy="2195510"/>
          </a:xfrm>
        </p:grpSpPr>
        <p:pic>
          <p:nvPicPr>
            <p:cNvPr id="84" name="Picture 83">
              <a:extLst>
                <a:ext uri="{FF2B5EF4-FFF2-40B4-BE49-F238E27FC236}">
                  <a16:creationId xmlns:a16="http://schemas.microsoft.com/office/drawing/2014/main" id="{76816B47-D7ED-9642-98FD-C7A0A150C11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2728821" y="1113195"/>
              <a:ext cx="1584910" cy="1584910"/>
            </a:xfrm>
            <a:prstGeom prst="rect">
              <a:avLst/>
            </a:prstGeom>
          </p:spPr>
        </p:pic>
        <p:pic>
          <p:nvPicPr>
            <p:cNvPr id="88" name="Picture 87">
              <a:extLst>
                <a:ext uri="{FF2B5EF4-FFF2-40B4-BE49-F238E27FC236}">
                  <a16:creationId xmlns:a16="http://schemas.microsoft.com/office/drawing/2014/main" id="{306D5F5C-81A1-6C4D-A85B-B482558733A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3094144" y="851817"/>
              <a:ext cx="3512816" cy="2195510"/>
            </a:xfrm>
            <a:prstGeom prst="rect">
              <a:avLst/>
            </a:prstGeom>
          </p:spPr>
        </p:pic>
        <p:pic>
          <p:nvPicPr>
            <p:cNvPr id="86" name="Picture 85">
              <a:extLst>
                <a:ext uri="{FF2B5EF4-FFF2-40B4-BE49-F238E27FC236}">
                  <a16:creationId xmlns:a16="http://schemas.microsoft.com/office/drawing/2014/main" id="{43FF6366-336D-5A46-863E-D5D20B5FF16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13732004" y="1525271"/>
              <a:ext cx="581727" cy="1088429"/>
            </a:xfrm>
            <a:prstGeom prst="rect">
              <a:avLst/>
            </a:prstGeom>
          </p:spPr>
        </p:pic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9383F239-2FCF-144E-9415-59FF314183BF}"/>
              </a:ext>
            </a:extLst>
          </p:cNvPr>
          <p:cNvSpPr txBox="1"/>
          <p:nvPr/>
        </p:nvSpPr>
        <p:spPr>
          <a:xfrm>
            <a:off x="659100" y="3928773"/>
            <a:ext cx="337097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defRPr/>
            </a:pPr>
            <a:r>
              <a:rPr lang="en-US" sz="1200" dirty="0"/>
              <a:t>Inspired by the city of Chicago and densely populated with flavor, 312’s spicy aroma of Cascade hops is followed by a crisp, fruity ale flavor delivered in a smooth, creamy body that’s immensely refreshing.</a:t>
            </a:r>
          </a:p>
          <a:p>
            <a:endParaRPr lang="en-US" sz="1200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497E94A-563F-6447-AD67-FBDA9F6A2609}"/>
              </a:ext>
            </a:extLst>
          </p:cNvPr>
          <p:cNvSpPr/>
          <p:nvPr/>
        </p:nvSpPr>
        <p:spPr>
          <a:xfrm>
            <a:off x="659099" y="3558458"/>
            <a:ext cx="3370978" cy="29441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bg1"/>
                </a:solidFill>
              </a:rPr>
              <a:t>312 URBAN WHEAT ALE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F9F274C-3CE1-084A-8B30-D2596FEF2E6D}"/>
              </a:ext>
            </a:extLst>
          </p:cNvPr>
          <p:cNvSpPr/>
          <p:nvPr/>
        </p:nvSpPr>
        <p:spPr>
          <a:xfrm>
            <a:off x="4410511" y="3558225"/>
            <a:ext cx="3370978" cy="29441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bg1"/>
                </a:solidFill>
              </a:rPr>
              <a:t>T1 MARKETING MOMENTS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B0CF6CB-A579-3344-850E-A14A8583541C}"/>
              </a:ext>
            </a:extLst>
          </p:cNvPr>
          <p:cNvSpPr/>
          <p:nvPr/>
        </p:nvSpPr>
        <p:spPr>
          <a:xfrm>
            <a:off x="8161923" y="3558225"/>
            <a:ext cx="3370978" cy="29441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bg1"/>
                </a:solidFill>
              </a:rPr>
              <a:t>TRADE SUPPORT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D716588-6B5B-4D4C-AFF4-CFF20C793524}"/>
              </a:ext>
            </a:extLst>
          </p:cNvPr>
          <p:cNvSpPr txBox="1"/>
          <p:nvPr/>
        </p:nvSpPr>
        <p:spPr>
          <a:xfrm>
            <a:off x="8161922" y="3928773"/>
            <a:ext cx="33709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Full 360 Campaign Support</a:t>
            </a:r>
          </a:p>
          <a:p>
            <a:endParaRPr lang="en-US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2A02F38E-CE04-8942-A47F-C5BD55528275}"/>
              </a:ext>
            </a:extLst>
          </p:cNvPr>
          <p:cNvGrpSpPr/>
          <p:nvPr/>
        </p:nvGrpSpPr>
        <p:grpSpPr>
          <a:xfrm>
            <a:off x="10533376" y="4074989"/>
            <a:ext cx="999524" cy="1472592"/>
            <a:chOff x="12156017" y="3323153"/>
            <a:chExt cx="1186450" cy="1747988"/>
          </a:xfrm>
        </p:grpSpPr>
        <p:pic>
          <p:nvPicPr>
            <p:cNvPr id="45" name="Picture 44">
              <a:extLst>
                <a:ext uri="{FF2B5EF4-FFF2-40B4-BE49-F238E27FC236}">
                  <a16:creationId xmlns:a16="http://schemas.microsoft.com/office/drawing/2014/main" id="{5978B95F-1BFA-E742-9517-7C134A8EF71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12288190" y="3323153"/>
              <a:ext cx="891049" cy="513452"/>
            </a:xfrm>
            <a:prstGeom prst="rect">
              <a:avLst/>
            </a:prstGeom>
          </p:spPr>
        </p:pic>
        <p:pic>
          <p:nvPicPr>
            <p:cNvPr id="46" name="Picture 45">
              <a:extLst>
                <a:ext uri="{FF2B5EF4-FFF2-40B4-BE49-F238E27FC236}">
                  <a16:creationId xmlns:a16="http://schemas.microsoft.com/office/drawing/2014/main" id="{2375C9CE-74D6-EF44-9E9C-BA798B885F1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12783315" y="3877641"/>
              <a:ext cx="559152" cy="1193500"/>
            </a:xfrm>
            <a:prstGeom prst="rect">
              <a:avLst/>
            </a:prstGeom>
          </p:spPr>
        </p:pic>
        <p:grpSp>
          <p:nvGrpSpPr>
            <p:cNvPr id="47" name="Group 46">
              <a:extLst>
                <a:ext uri="{FF2B5EF4-FFF2-40B4-BE49-F238E27FC236}">
                  <a16:creationId xmlns:a16="http://schemas.microsoft.com/office/drawing/2014/main" id="{D93D73A5-6830-354A-9BE1-A351B51BB757}"/>
                </a:ext>
              </a:extLst>
            </p:cNvPr>
            <p:cNvGrpSpPr/>
            <p:nvPr/>
          </p:nvGrpSpPr>
          <p:grpSpPr>
            <a:xfrm>
              <a:off x="12156017" y="3927640"/>
              <a:ext cx="638965" cy="1081749"/>
              <a:chOff x="459152" y="2947114"/>
              <a:chExt cx="2241715" cy="3795157"/>
            </a:xfrm>
          </p:grpSpPr>
          <p:pic>
            <p:nvPicPr>
              <p:cNvPr id="48" name="Picture 47">
                <a:extLst>
                  <a:ext uri="{FF2B5EF4-FFF2-40B4-BE49-F238E27FC236}">
                    <a16:creationId xmlns:a16="http://schemas.microsoft.com/office/drawing/2014/main" id="{5F9E1221-48AD-014F-AB56-9B1E1ACC3737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9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>
              <a:xfrm>
                <a:off x="459152" y="2947114"/>
                <a:ext cx="2241715" cy="1918194"/>
              </a:xfrm>
              <a:prstGeom prst="rect">
                <a:avLst/>
              </a:prstGeom>
            </p:spPr>
          </p:pic>
          <p:pic>
            <p:nvPicPr>
              <p:cNvPr id="49" name="Picture 48">
                <a:extLst>
                  <a:ext uri="{FF2B5EF4-FFF2-40B4-BE49-F238E27FC236}">
                    <a16:creationId xmlns:a16="http://schemas.microsoft.com/office/drawing/2014/main" id="{CA312923-88BA-A143-B045-F1ADECF2F224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10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>
              <a:xfrm>
                <a:off x="516470" y="4824075"/>
                <a:ext cx="2054777" cy="1918194"/>
              </a:xfrm>
              <a:prstGeom prst="rect">
                <a:avLst/>
              </a:prstGeom>
            </p:spPr>
          </p:pic>
        </p:grp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0D795EBE-1DE3-1541-A87F-D0314D2AAAD7}"/>
              </a:ext>
            </a:extLst>
          </p:cNvPr>
          <p:cNvGrpSpPr/>
          <p:nvPr/>
        </p:nvGrpSpPr>
        <p:grpSpPr>
          <a:xfrm>
            <a:off x="8612218" y="4291267"/>
            <a:ext cx="1669444" cy="1175207"/>
            <a:chOff x="8816753" y="3901117"/>
            <a:chExt cx="1623798" cy="1143075"/>
          </a:xfrm>
        </p:grpSpPr>
        <p:pic>
          <p:nvPicPr>
            <p:cNvPr id="51" name="Picture 50">
              <a:extLst>
                <a:ext uri="{FF2B5EF4-FFF2-40B4-BE49-F238E27FC236}">
                  <a16:creationId xmlns:a16="http://schemas.microsoft.com/office/drawing/2014/main" id="{CC5F6946-49E6-4748-A5A2-3FBB6BD184E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1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9894221" y="4070300"/>
              <a:ext cx="546330" cy="970788"/>
            </a:xfrm>
            <a:prstGeom prst="rect">
              <a:avLst/>
            </a:prstGeom>
          </p:spPr>
        </p:pic>
        <p:pic>
          <p:nvPicPr>
            <p:cNvPr id="52" name="Picture 51">
              <a:extLst>
                <a:ext uri="{FF2B5EF4-FFF2-40B4-BE49-F238E27FC236}">
                  <a16:creationId xmlns:a16="http://schemas.microsoft.com/office/drawing/2014/main" id="{2A3AE7E7-9FB2-6F4D-89C1-802EAECBBEB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9380085" y="3915649"/>
              <a:ext cx="449506" cy="1128543"/>
            </a:xfrm>
            <a:prstGeom prst="rect">
              <a:avLst/>
            </a:prstGeom>
          </p:spPr>
        </p:pic>
        <p:pic>
          <p:nvPicPr>
            <p:cNvPr id="53" name="Picture 52">
              <a:extLst>
                <a:ext uri="{FF2B5EF4-FFF2-40B4-BE49-F238E27FC236}">
                  <a16:creationId xmlns:a16="http://schemas.microsoft.com/office/drawing/2014/main" id="{961A58A9-46CE-A740-B708-151A9B1B3EC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8816753" y="3901117"/>
              <a:ext cx="539004" cy="1117718"/>
            </a:xfrm>
            <a:prstGeom prst="rect">
              <a:avLst/>
            </a:prstGeom>
          </p:spPr>
        </p:pic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id="{09C02634-9541-634A-8E7C-CEBAB3D3F456}"/>
              </a:ext>
            </a:extLst>
          </p:cNvPr>
          <p:cNvSpPr txBox="1"/>
          <p:nvPr/>
        </p:nvSpPr>
        <p:spPr>
          <a:xfrm>
            <a:off x="1552663" y="5813202"/>
            <a:ext cx="991003" cy="2302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6-PACK CAN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1C9B02F-F893-914B-8C67-446474BAD7F4}"/>
              </a:ext>
            </a:extLst>
          </p:cNvPr>
          <p:cNvSpPr txBox="1"/>
          <p:nvPr/>
        </p:nvSpPr>
        <p:spPr>
          <a:xfrm>
            <a:off x="2889800" y="5813202"/>
            <a:ext cx="991003" cy="2302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12-PACK BOTTLE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B99416A-4E71-5E4A-B007-49BCF3FF0E24}"/>
              </a:ext>
            </a:extLst>
          </p:cNvPr>
          <p:cNvSpPr txBox="1"/>
          <p:nvPr/>
        </p:nvSpPr>
        <p:spPr>
          <a:xfrm>
            <a:off x="4226937" y="5812850"/>
            <a:ext cx="991003" cy="2302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24/12oz MASTER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8BD317C2-202D-C446-ABC4-68D8982D15D3}"/>
              </a:ext>
            </a:extLst>
          </p:cNvPr>
          <p:cNvSpPr txBox="1"/>
          <p:nvPr/>
        </p:nvSpPr>
        <p:spPr>
          <a:xfrm>
            <a:off x="6901211" y="5812850"/>
            <a:ext cx="991003" cy="2302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15-PACK 12oz CAN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A617F87-6220-B94E-AAD4-D1B3DACB8078}"/>
              </a:ext>
            </a:extLst>
          </p:cNvPr>
          <p:cNvSpPr txBox="1"/>
          <p:nvPr/>
        </p:nvSpPr>
        <p:spPr>
          <a:xfrm>
            <a:off x="8238348" y="5812850"/>
            <a:ext cx="991003" cy="2302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4-PACK 16oz CAN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DC32EA0A-7C12-D644-86B3-2AD3047EEB6E}"/>
              </a:ext>
            </a:extLst>
          </p:cNvPr>
          <p:cNvSpPr txBox="1"/>
          <p:nvPr/>
        </p:nvSpPr>
        <p:spPr>
          <a:xfrm>
            <a:off x="5564074" y="5812850"/>
            <a:ext cx="991003" cy="2302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15/25oz CAN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A6B65377-967B-3C4A-94B4-F32A0DA9B3F7}"/>
              </a:ext>
            </a:extLst>
          </p:cNvPr>
          <p:cNvSpPr txBox="1"/>
          <p:nvPr/>
        </p:nvSpPr>
        <p:spPr>
          <a:xfrm>
            <a:off x="10912624" y="5812850"/>
            <a:ext cx="991003" cy="2302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1/6  BARREL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3EE5017-B632-9B4E-A95D-E34F366343C2}"/>
              </a:ext>
            </a:extLst>
          </p:cNvPr>
          <p:cNvSpPr txBox="1"/>
          <p:nvPr/>
        </p:nvSpPr>
        <p:spPr>
          <a:xfrm>
            <a:off x="9575485" y="5812850"/>
            <a:ext cx="991003" cy="2302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1/2  BARREL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22225416-4402-BC40-AE0A-A53E52260129}"/>
              </a:ext>
            </a:extLst>
          </p:cNvPr>
          <p:cNvSpPr txBox="1"/>
          <p:nvPr/>
        </p:nvSpPr>
        <p:spPr>
          <a:xfrm>
            <a:off x="1552663" y="6599783"/>
            <a:ext cx="991003" cy="2302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GAX 113Y034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17721BD6-E563-8341-A3E2-F0E9EAA9D65B}"/>
              </a:ext>
            </a:extLst>
          </p:cNvPr>
          <p:cNvSpPr txBox="1"/>
          <p:nvPr/>
        </p:nvSpPr>
        <p:spPr>
          <a:xfrm>
            <a:off x="2889800" y="6599783"/>
            <a:ext cx="991003" cy="2302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GAX 113YA82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D4392DFB-F07B-1D4C-A99E-7F06A585F6F8}"/>
              </a:ext>
            </a:extLst>
          </p:cNvPr>
          <p:cNvSpPr txBox="1"/>
          <p:nvPr/>
        </p:nvSpPr>
        <p:spPr>
          <a:xfrm>
            <a:off x="4226937" y="6599431"/>
            <a:ext cx="991003" cy="2302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GAX 113YA82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1C805A62-D575-8642-909F-8E80965E9916}"/>
              </a:ext>
            </a:extLst>
          </p:cNvPr>
          <p:cNvSpPr txBox="1"/>
          <p:nvPr/>
        </p:nvSpPr>
        <p:spPr>
          <a:xfrm>
            <a:off x="8238348" y="6599431"/>
            <a:ext cx="991003" cy="2302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GAX 113Y044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F0DB4E0A-7B4D-8543-B51B-E321CCABF450}"/>
              </a:ext>
            </a:extLst>
          </p:cNvPr>
          <p:cNvSpPr txBox="1"/>
          <p:nvPr/>
        </p:nvSpPr>
        <p:spPr>
          <a:xfrm>
            <a:off x="5564074" y="6599431"/>
            <a:ext cx="991003" cy="2302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GAX 113Y251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A706AAA8-03B2-F946-A894-8CADC5CDE777}"/>
              </a:ext>
            </a:extLst>
          </p:cNvPr>
          <p:cNvSpPr txBox="1"/>
          <p:nvPr/>
        </p:nvSpPr>
        <p:spPr>
          <a:xfrm>
            <a:off x="10912624" y="6599431"/>
            <a:ext cx="991003" cy="2302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800">
                <a:latin typeface="Calibri" panose="020F0502020204030204" pitchFamily="34" charset="0"/>
                <a:cs typeface="Calibri" panose="020F0502020204030204" pitchFamily="34" charset="0"/>
              </a:rPr>
              <a:t>GAX 113Y970</a:t>
            </a:r>
            <a:endParaRPr lang="en-US" sz="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277CB8EA-7636-8445-9FCE-DAF3F7BEEAC9}"/>
              </a:ext>
            </a:extLst>
          </p:cNvPr>
          <p:cNvSpPr txBox="1"/>
          <p:nvPr/>
        </p:nvSpPr>
        <p:spPr>
          <a:xfrm>
            <a:off x="9575485" y="6599431"/>
            <a:ext cx="991003" cy="2302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GAX 113Y940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BCA4B6D0-9E78-4244-B7F5-0AE9B8AC52EA}"/>
              </a:ext>
            </a:extLst>
          </p:cNvPr>
          <p:cNvSpPr txBox="1"/>
          <p:nvPr/>
        </p:nvSpPr>
        <p:spPr>
          <a:xfrm>
            <a:off x="288373" y="5813202"/>
            <a:ext cx="991003" cy="2302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6-PACK BOTTLE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2FB463CD-82BD-2947-9654-07108E7C09CA}"/>
              </a:ext>
            </a:extLst>
          </p:cNvPr>
          <p:cNvSpPr txBox="1"/>
          <p:nvPr/>
        </p:nvSpPr>
        <p:spPr>
          <a:xfrm>
            <a:off x="288373" y="6599783"/>
            <a:ext cx="991003" cy="2302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GAX 113YA86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C8213389-31CD-F249-8D9B-66E41C73DC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3242118"/>
              </p:ext>
            </p:extLst>
          </p:nvPr>
        </p:nvGraphicFramePr>
        <p:xfrm>
          <a:off x="5188957" y="1209744"/>
          <a:ext cx="3336522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5206">
                  <a:extLst>
                    <a:ext uri="{9D8B030D-6E8A-4147-A177-3AD203B41FA5}">
                      <a16:colId xmlns:a16="http://schemas.microsoft.com/office/drawing/2014/main" val="943684555"/>
                    </a:ext>
                  </a:extLst>
                </a:gridCol>
                <a:gridCol w="2601316">
                  <a:extLst>
                    <a:ext uri="{9D8B030D-6E8A-4147-A177-3AD203B41FA5}">
                      <a16:colId xmlns:a16="http://schemas.microsoft.com/office/drawing/2014/main" val="401449649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b="1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STYLE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b="0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Urban Wheat Ale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048743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b="1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ABV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b="0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4.2%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297052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b="1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IBU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b="0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18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586379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b="1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HOPS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b="0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First Gold, Mt. Hood, Cascade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3005443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b="1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MALTS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b="0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2-Row</a:t>
                      </a:r>
                      <a:r>
                        <a:rPr lang="en-US" sz="1200" b="0" kern="12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White </a:t>
                      </a:r>
                      <a:r>
                        <a:rPr lang="en-US" sz="1200" b="0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Wheat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86988873"/>
                  </a:ext>
                </a:extLst>
              </a:tr>
            </a:tbl>
          </a:graphicData>
        </a:graphic>
      </p:graphicFrame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AC05275D-1379-164F-86A7-4D5E86E503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9882051"/>
              </p:ext>
            </p:extLst>
          </p:nvPr>
        </p:nvGraphicFramePr>
        <p:xfrm>
          <a:off x="8612218" y="889704"/>
          <a:ext cx="3336522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7042">
                  <a:extLst>
                    <a:ext uri="{9D8B030D-6E8A-4147-A177-3AD203B41FA5}">
                      <a16:colId xmlns:a16="http://schemas.microsoft.com/office/drawing/2014/main" val="943684555"/>
                    </a:ext>
                  </a:extLst>
                </a:gridCol>
                <a:gridCol w="2029480">
                  <a:extLst>
                    <a:ext uri="{9D8B030D-6E8A-4147-A177-3AD203B41FA5}">
                      <a16:colId xmlns:a16="http://schemas.microsoft.com/office/drawing/2014/main" val="401449649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b="1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STR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b="0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Available Now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048743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b="1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MARKET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b="0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Nationwide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297052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b="1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AVAILABILITY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b="0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Year-Round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586379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b="1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PACKS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b="0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25oz Can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1200" b="0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4pk 16oz Can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1200" b="0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6pk 12oz Can &amp; Bottle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1200" b="0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12pk Bottle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1200" b="0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15pk Can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1200" b="0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1/2 BBL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1200" b="0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1/6 BBL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30054431"/>
                  </a:ext>
                </a:extLst>
              </a:tr>
            </a:tbl>
          </a:graphicData>
        </a:graphic>
      </p:graphicFrame>
      <p:pic>
        <p:nvPicPr>
          <p:cNvPr id="91" name="Picture 90" descr="312_UrbanWheat_12pk_Bottles.png">
            <a:extLst>
              <a:ext uri="{FF2B5EF4-FFF2-40B4-BE49-F238E27FC236}">
                <a16:creationId xmlns:a16="http://schemas.microsoft.com/office/drawing/2014/main" id="{C9009A5A-5243-3743-9D35-8FF87907D132}"/>
              </a:ext>
            </a:extLst>
          </p:cNvPr>
          <p:cNvPicPr>
            <a:picLocks noChangeAspect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60061" y="6062437"/>
            <a:ext cx="1100679" cy="515943"/>
          </a:xfrm>
          <a:prstGeom prst="rect">
            <a:avLst/>
          </a:prstGeom>
        </p:spPr>
      </p:pic>
      <p:pic>
        <p:nvPicPr>
          <p:cNvPr id="92" name="Picture 91" descr="312_UrbanWheat_6pk.png">
            <a:extLst>
              <a:ext uri="{FF2B5EF4-FFF2-40B4-BE49-F238E27FC236}">
                <a16:creationId xmlns:a16="http://schemas.microsoft.com/office/drawing/2014/main" id="{91E2820D-9BDE-AE4A-8461-E67A86881588}"/>
              </a:ext>
            </a:extLst>
          </p:cNvPr>
          <p:cNvPicPr>
            <a:picLocks noChangeAspect="1"/>
          </p:cNvPicPr>
          <p:nvPr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1399" y="6060919"/>
            <a:ext cx="1107153" cy="518978"/>
          </a:xfrm>
          <a:prstGeom prst="rect">
            <a:avLst/>
          </a:prstGeom>
        </p:spPr>
      </p:pic>
      <p:pic>
        <p:nvPicPr>
          <p:cNvPr id="93" name="Picture 92">
            <a:extLst>
              <a:ext uri="{FF2B5EF4-FFF2-40B4-BE49-F238E27FC236}">
                <a16:creationId xmlns:a16="http://schemas.microsoft.com/office/drawing/2014/main" id="{233E32F5-338B-9E48-8091-5F514848BF73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7918" y="6055887"/>
            <a:ext cx="1074314" cy="529042"/>
          </a:xfrm>
          <a:prstGeom prst="rect">
            <a:avLst/>
          </a:prstGeom>
        </p:spPr>
      </p:pic>
      <p:pic>
        <p:nvPicPr>
          <p:cNvPr id="94" name="Picture 93" descr="312_UrbanWheat_16oz_Cans.png">
            <a:extLst>
              <a:ext uri="{FF2B5EF4-FFF2-40B4-BE49-F238E27FC236}">
                <a16:creationId xmlns:a16="http://schemas.microsoft.com/office/drawing/2014/main" id="{E0FD0569-9ED5-4C4E-AB9C-FD61DABEA4F2}"/>
              </a:ext>
            </a:extLst>
          </p:cNvPr>
          <p:cNvPicPr>
            <a:picLocks noChangeAspect="1"/>
          </p:cNvPicPr>
          <p:nvPr/>
        </p:nvPicPr>
        <p:blipFill>
          <a:blip r:embed="rId1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93357" y="6054820"/>
            <a:ext cx="1133176" cy="531177"/>
          </a:xfrm>
          <a:prstGeom prst="rect">
            <a:avLst/>
          </a:prstGeom>
        </p:spPr>
      </p:pic>
      <p:pic>
        <p:nvPicPr>
          <p:cNvPr id="95" name="Picture 94">
            <a:extLst>
              <a:ext uri="{FF2B5EF4-FFF2-40B4-BE49-F238E27FC236}">
                <a16:creationId xmlns:a16="http://schemas.microsoft.com/office/drawing/2014/main" id="{D7EF1877-BB15-D149-9B8D-0F4D8D25C3FF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12477" y="6046985"/>
            <a:ext cx="1053702" cy="546846"/>
          </a:xfrm>
          <a:prstGeom prst="rect">
            <a:avLst/>
          </a:prstGeom>
        </p:spPr>
      </p:pic>
      <p:pic>
        <p:nvPicPr>
          <p:cNvPr id="96" name="Picture 95">
            <a:extLst>
              <a:ext uri="{FF2B5EF4-FFF2-40B4-BE49-F238E27FC236}">
                <a16:creationId xmlns:a16="http://schemas.microsoft.com/office/drawing/2014/main" id="{7E96B606-340A-D140-9F03-EE75C9764155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9410" y="6028760"/>
            <a:ext cx="1095889" cy="583296"/>
          </a:xfrm>
          <a:prstGeom prst="rect">
            <a:avLst/>
          </a:prstGeom>
        </p:spPr>
      </p:pic>
      <p:pic>
        <p:nvPicPr>
          <p:cNvPr id="97" name="Picture 96" descr="312_UrbanWheat_1-2bbl.png">
            <a:extLst>
              <a:ext uri="{FF2B5EF4-FFF2-40B4-BE49-F238E27FC236}">
                <a16:creationId xmlns:a16="http://schemas.microsoft.com/office/drawing/2014/main" id="{DE747801-1677-9147-A8AA-9284F85970B2}"/>
              </a:ext>
            </a:extLst>
          </p:cNvPr>
          <p:cNvPicPr>
            <a:picLocks noChangeAspect="1"/>
          </p:cNvPicPr>
          <p:nvPr/>
        </p:nvPicPr>
        <p:blipFill>
          <a:blip r:embed="rId2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453711" y="6052518"/>
            <a:ext cx="1143000" cy="535781"/>
          </a:xfrm>
          <a:prstGeom prst="rect">
            <a:avLst/>
          </a:prstGeom>
        </p:spPr>
      </p:pic>
      <p:pic>
        <p:nvPicPr>
          <p:cNvPr id="98" name="Picture 97" descr="312_UrbanWheat_1-6bbl.png">
            <a:extLst>
              <a:ext uri="{FF2B5EF4-FFF2-40B4-BE49-F238E27FC236}">
                <a16:creationId xmlns:a16="http://schemas.microsoft.com/office/drawing/2014/main" id="{872C9D8E-F9A6-E248-B634-E51DB3A2048F}"/>
              </a:ext>
            </a:extLst>
          </p:cNvPr>
          <p:cNvPicPr>
            <a:picLocks noChangeAspect="1"/>
          </p:cNvPicPr>
          <p:nvPr/>
        </p:nvPicPr>
        <p:blipFill>
          <a:blip r:embed="rId2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23889" y="6052518"/>
            <a:ext cx="1143000" cy="535781"/>
          </a:xfrm>
          <a:prstGeom prst="rect">
            <a:avLst/>
          </a:prstGeom>
        </p:spPr>
      </p:pic>
      <p:pic>
        <p:nvPicPr>
          <p:cNvPr id="102" name="Picture 101">
            <a:extLst>
              <a:ext uri="{FF2B5EF4-FFF2-40B4-BE49-F238E27FC236}">
                <a16:creationId xmlns:a16="http://schemas.microsoft.com/office/drawing/2014/main" id="{81A6986C-DDC8-1948-BD8D-91951869DB7C}"/>
              </a:ext>
            </a:extLst>
          </p:cNvPr>
          <p:cNvPicPr>
            <a:picLocks noChangeAspect="1"/>
          </p:cNvPicPr>
          <p:nvPr/>
        </p:nvPicPr>
        <p:blipFill>
          <a:blip r:embed="rId2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05757" y="4010751"/>
            <a:ext cx="642407" cy="993589"/>
          </a:xfrm>
          <a:prstGeom prst="rect">
            <a:avLst/>
          </a:prstGeom>
        </p:spPr>
      </p:pic>
      <p:pic>
        <p:nvPicPr>
          <p:cNvPr id="103" name="Picture 102">
            <a:extLst>
              <a:ext uri="{FF2B5EF4-FFF2-40B4-BE49-F238E27FC236}">
                <a16:creationId xmlns:a16="http://schemas.microsoft.com/office/drawing/2014/main" id="{47B1482C-0968-C14A-80C9-0F6CE64D20EF}"/>
              </a:ext>
            </a:extLst>
          </p:cNvPr>
          <p:cNvPicPr>
            <a:picLocks noChangeAspect="1"/>
          </p:cNvPicPr>
          <p:nvPr/>
        </p:nvPicPr>
        <p:blipFill>
          <a:blip r:embed="rId2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60183" y="4001827"/>
            <a:ext cx="675222" cy="1808223"/>
          </a:xfrm>
          <a:prstGeom prst="rect">
            <a:avLst/>
          </a:prstGeom>
        </p:spPr>
      </p:pic>
      <p:sp>
        <p:nvSpPr>
          <p:cNvPr id="104" name="TextBox 103">
            <a:extLst>
              <a:ext uri="{FF2B5EF4-FFF2-40B4-BE49-F238E27FC236}">
                <a16:creationId xmlns:a16="http://schemas.microsoft.com/office/drawing/2014/main" id="{3DBA906F-E03A-5E4D-826B-0A8AF4BBE310}"/>
              </a:ext>
            </a:extLst>
          </p:cNvPr>
          <p:cNvSpPr txBox="1"/>
          <p:nvPr/>
        </p:nvSpPr>
        <p:spPr>
          <a:xfrm>
            <a:off x="4409481" y="3928773"/>
            <a:ext cx="2409120" cy="20497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defRPr/>
            </a:pPr>
            <a:r>
              <a:rPr lang="en-US" sz="1200" dirty="0"/>
              <a:t>In Chicago, March 12th means it is 312 day, the official city-wide holiday where fans of good beer get to celebrate.  In 2019, 312 will expand from our home city to key markets across the country.  A POCM toolkit will deliver BOMs, concerts, and off-premise displays.</a:t>
            </a:r>
          </a:p>
          <a:p>
            <a:endParaRPr lang="en-US" sz="12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DBDE595-349D-1E47-A093-B4B697C6F356}"/>
              </a:ext>
            </a:extLst>
          </p:cNvPr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1562272" y="6001184"/>
            <a:ext cx="969428" cy="649095"/>
          </a:xfrm>
          <a:prstGeom prst="rect">
            <a:avLst/>
          </a:prstGeom>
        </p:spPr>
      </p:pic>
      <p:sp>
        <p:nvSpPr>
          <p:cNvPr id="54" name="TextBox 53">
            <a:extLst>
              <a:ext uri="{FF2B5EF4-FFF2-40B4-BE49-F238E27FC236}">
                <a16:creationId xmlns:a16="http://schemas.microsoft.com/office/drawing/2014/main" id="{F31C009D-BDEE-AB42-B593-B958EA4D0AA7}"/>
              </a:ext>
            </a:extLst>
          </p:cNvPr>
          <p:cNvSpPr txBox="1"/>
          <p:nvPr/>
        </p:nvSpPr>
        <p:spPr>
          <a:xfrm>
            <a:off x="6860137" y="6599431"/>
            <a:ext cx="991003" cy="2302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GAX 113Y7H5</a:t>
            </a:r>
          </a:p>
        </p:txBody>
      </p:sp>
    </p:spTree>
    <p:extLst>
      <p:ext uri="{BB962C8B-B14F-4D97-AF65-F5344CB8AC3E}">
        <p14:creationId xmlns:p14="http://schemas.microsoft.com/office/powerpoint/2010/main" val="15805364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0A580E08-C554-3B4F-BF6A-58F222088860}" vid="{E4338478-495A-E14F-AF64-BD365FB7B3D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88</TotalTime>
  <Words>192</Words>
  <Application>Microsoft Macintosh PowerPoint</Application>
  <PresentationFormat>Widescreen</PresentationFormat>
  <Paragraphs>48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Banahan, Bobby</dc:creator>
  <cp:lastModifiedBy>Banahan, Bobby</cp:lastModifiedBy>
  <cp:revision>29</cp:revision>
  <dcterms:created xsi:type="dcterms:W3CDTF">2018-10-21T15:34:32Z</dcterms:created>
  <dcterms:modified xsi:type="dcterms:W3CDTF">2018-12-03T04:08:57Z</dcterms:modified>
</cp:coreProperties>
</file>