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754"/>
    <a:srgbClr val="C6C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6"/>
    <p:restoredTop sz="94643"/>
  </p:normalViewPr>
  <p:slideViewPr>
    <p:cSldViewPr snapToGrid="0" snapToObjects="1">
      <p:cViewPr varScale="1">
        <p:scale>
          <a:sx n="108" d="100"/>
          <a:sy n="108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015B-2005-2142-BCC1-133349D61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04443-72EF-5F46-B6EA-AA8747703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9921E-5B12-9044-96E7-AF2640CA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7BD9-59CE-2C4F-94DB-4C9095CF0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C9A26-FF2D-3442-9B25-05F371C9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9CB7-4612-A54B-B186-F7D815F5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64819-3CC7-6848-A030-56858323F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84E6-8306-BC4E-A3D3-CB81AB68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D3838-5216-4048-B054-DF46000A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E3083-67BD-934F-938F-93FA5424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54DED-0443-A14B-A2E0-EFC678C1C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1FE19-621A-5C44-9217-43278F78C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DDE8-1151-8C48-8E6E-36C96504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AC2F3-745D-0744-BB83-4AEF6D54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3FF2-A591-4E41-9FF2-03C55BB4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5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25736-4B17-5A4D-92E5-883D19D6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11841-4121-0343-9900-91F4B207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5377-DA89-A64A-8FFD-9C8D6821F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93A95-3CC0-884F-99B0-D2B2D7CA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30C46-0D60-5542-BB82-958C60B7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C1C1D-6DFD-2647-9137-FCB21897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C4791-98CB-1E4A-8C9F-D7916E2C5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37CB9-D473-0B4D-BAE0-4D0EC139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CAD5-A4DC-9C4F-B4D6-AE89F020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94FF-D220-2540-A2BB-52949DC7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0C98-168E-2648-BA91-57A5F91E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3D8A-3BC0-1C41-8A9E-D8E0CDD8B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100FFC-BAC3-9C4B-9706-E84D91C08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9B002-EF0C-CE4E-AE09-3682F6CB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DE849-8333-BA4F-8A9A-471D6E2E2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C741C-FE60-AA46-A8EB-F0C96BC2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7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3A411-5266-D143-A443-B98DD5BF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7D725-FF26-0A41-9D5A-D895DBC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EDC1-79C1-2D42-AE48-7C4A268C6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02EAA4-345A-4A48-B718-6E9F6A9FF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15A08-2EF7-DA49-94C0-2888FE6ED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F50D9-0421-2C4B-9CB8-3F9B9BA7A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0FC5C9-683D-9E45-9472-066BEFEF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0F4B4-1BB3-4F45-964F-B8A6222C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0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5B58-318C-3D4F-85A7-BEAFE295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C387B6-214D-E449-B90E-7559821C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FCB47-583B-5F48-99A3-F5BDBAD7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91D64-F19D-6D48-9975-574C0AF9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DB97E-C944-934C-A29A-3D60DD14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EABEA-5148-8B4D-9C0A-E404C6F7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C8F13-8841-D243-8EC8-70891212A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02D3-30C0-1943-A1C3-0F48A1201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D0BA2-501F-DD41-862F-7C9DDE0C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57617-C854-D04E-98D2-E425FE55C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317D0-DF2F-C340-8CA0-60FACCB3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8C44D-B7AF-C54E-ADA5-B2FC2B7A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F7C78-448F-5146-A46C-DC457513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63315-0B03-BF41-8119-CA6FE9AD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A269C5-9160-314B-BFC3-922903A5D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2BAE9A-483D-A847-BA16-2A83B9D94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A8979-44E0-4E46-AF40-A45913086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DE582-C87C-9849-89B7-931C4B48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EED15-EC08-C14F-8371-C9AEAA59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2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24001-4548-B849-99D3-94181534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1DB5F-B6DE-7441-BCA2-AE4D73B35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487EA-2EFB-184C-B693-C02983C06A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0A90-73F2-FB44-9B36-102221361EEA}" type="datetimeFigureOut">
              <a:rPr lang="en-US" smtClean="0"/>
              <a:t>12/2/18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C782D-F9FD-9841-99DB-225F18CB8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AC955-C8F7-EC40-BB36-B7D92320D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BC9F-75EA-6F44-9F43-19789DD67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emf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EFF3D-7C00-994C-8FDE-90DC0A0BD7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9401"/>
          <a:stretch/>
        </p:blipFill>
        <p:spPr>
          <a:xfrm>
            <a:off x="0" y="0"/>
            <a:ext cx="12192000" cy="347007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ADF6C78-0D5D-454C-9EAF-A1238BAC879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437" y="106757"/>
            <a:ext cx="3413125" cy="745060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83261498-1E22-BC48-A99E-BEFC112A7C14}"/>
              </a:ext>
            </a:extLst>
          </p:cNvPr>
          <p:cNvGrpSpPr/>
          <p:nvPr/>
        </p:nvGrpSpPr>
        <p:grpSpPr>
          <a:xfrm>
            <a:off x="-86739" y="320939"/>
            <a:ext cx="6266375" cy="3547549"/>
            <a:chOff x="12728821" y="851817"/>
            <a:chExt cx="3878139" cy="2195510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76816B47-D7ED-9642-98FD-C7A0A150C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28821" y="1113195"/>
              <a:ext cx="1584910" cy="1584910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306D5F5C-81A1-6C4D-A85B-B482558733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094144" y="851817"/>
              <a:ext cx="3512816" cy="2195510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43FF6366-336D-5A46-863E-D5D20B5FF1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732004" y="1525271"/>
              <a:ext cx="581727" cy="1088429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383F239-2FCF-144E-9415-59FF314183BF}"/>
              </a:ext>
            </a:extLst>
          </p:cNvPr>
          <p:cNvSpPr txBox="1"/>
          <p:nvPr/>
        </p:nvSpPr>
        <p:spPr>
          <a:xfrm>
            <a:off x="659100" y="3928773"/>
            <a:ext cx="3370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200" dirty="0"/>
              <a:t>Inspired by the city of Chicago and densely populated with flavor, 312’s spicy aroma of Cascade hops is followed by a crisp, fruity ale flavor delivered in a smooth, creamy body that’s immensely refreshing.</a:t>
            </a:r>
          </a:p>
          <a:p>
            <a:endParaRPr lang="en-US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97E94A-563F-6447-AD67-FBDA9F6A2609}"/>
              </a:ext>
            </a:extLst>
          </p:cNvPr>
          <p:cNvSpPr/>
          <p:nvPr/>
        </p:nvSpPr>
        <p:spPr>
          <a:xfrm>
            <a:off x="659099" y="3558458"/>
            <a:ext cx="3370978" cy="2944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312 URBAN WHEAT ALE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9F274C-3CE1-084A-8B30-D2596FEF2E6D}"/>
              </a:ext>
            </a:extLst>
          </p:cNvPr>
          <p:cNvSpPr/>
          <p:nvPr/>
        </p:nvSpPr>
        <p:spPr>
          <a:xfrm>
            <a:off x="4410511" y="3558225"/>
            <a:ext cx="3370978" cy="2944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T1 MARKETING MOMENTS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0CF6CB-A579-3344-850E-A14A8583541C}"/>
              </a:ext>
            </a:extLst>
          </p:cNvPr>
          <p:cNvSpPr/>
          <p:nvPr/>
        </p:nvSpPr>
        <p:spPr>
          <a:xfrm>
            <a:off x="8161923" y="3558225"/>
            <a:ext cx="3370978" cy="2944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TRADE SUPPORT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16588-6B5B-4D4C-AFF4-CFF20C793524}"/>
              </a:ext>
            </a:extLst>
          </p:cNvPr>
          <p:cNvSpPr txBox="1"/>
          <p:nvPr/>
        </p:nvSpPr>
        <p:spPr>
          <a:xfrm>
            <a:off x="8161922" y="3928773"/>
            <a:ext cx="337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Full 360 Campaign Support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A02F38E-CE04-8942-A47F-C5BD55528275}"/>
              </a:ext>
            </a:extLst>
          </p:cNvPr>
          <p:cNvGrpSpPr/>
          <p:nvPr/>
        </p:nvGrpSpPr>
        <p:grpSpPr>
          <a:xfrm>
            <a:off x="10533376" y="4074989"/>
            <a:ext cx="999524" cy="1472592"/>
            <a:chOff x="12156017" y="3323153"/>
            <a:chExt cx="1186450" cy="1747988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978B95F-1BFA-E742-9517-7C134A8EF7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288190" y="3323153"/>
              <a:ext cx="891049" cy="513452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2375C9CE-74D6-EF44-9E9C-BA798B885F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783315" y="3877641"/>
              <a:ext cx="559152" cy="1193500"/>
            </a:xfrm>
            <a:prstGeom prst="rect">
              <a:avLst/>
            </a:prstGeom>
          </p:spPr>
        </p:pic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93D73A5-6830-354A-9BE1-A351B51BB757}"/>
                </a:ext>
              </a:extLst>
            </p:cNvPr>
            <p:cNvGrpSpPr/>
            <p:nvPr/>
          </p:nvGrpSpPr>
          <p:grpSpPr>
            <a:xfrm>
              <a:off x="12156017" y="3927640"/>
              <a:ext cx="638965" cy="1081749"/>
              <a:chOff x="459152" y="2947114"/>
              <a:chExt cx="2241715" cy="3795157"/>
            </a:xfrm>
          </p:grpSpPr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5F9E1221-48AD-014F-AB56-9B1E1ACC373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59152" y="2947114"/>
                <a:ext cx="2241715" cy="1918194"/>
              </a:xfrm>
              <a:prstGeom prst="rect">
                <a:avLst/>
              </a:prstGeom>
            </p:spPr>
          </p:pic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CA312923-88BA-A143-B045-F1ADECF2F2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516470" y="4824075"/>
                <a:ext cx="2054777" cy="1918194"/>
              </a:xfrm>
              <a:prstGeom prst="rect">
                <a:avLst/>
              </a:prstGeom>
            </p:spPr>
          </p:pic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D795EBE-1DE3-1541-A87F-D0314D2AAAD7}"/>
              </a:ext>
            </a:extLst>
          </p:cNvPr>
          <p:cNvGrpSpPr/>
          <p:nvPr/>
        </p:nvGrpSpPr>
        <p:grpSpPr>
          <a:xfrm>
            <a:off x="8612218" y="4291267"/>
            <a:ext cx="1669444" cy="1175207"/>
            <a:chOff x="8816753" y="3901117"/>
            <a:chExt cx="1623798" cy="1143075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CC5F6946-49E6-4748-A5A2-3FBB6BD184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94221" y="4070300"/>
              <a:ext cx="546330" cy="970788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2A3AE7E7-9FB2-6F4D-89C1-802EAECBBE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380085" y="3915649"/>
              <a:ext cx="449506" cy="1128543"/>
            </a:xfrm>
            <a:prstGeom prst="rect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961A58A9-46CE-A740-B708-151A9B1B3E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16753" y="3901117"/>
              <a:ext cx="539004" cy="1117718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9C02634-9541-634A-8E7C-CEBAB3D3F456}"/>
              </a:ext>
            </a:extLst>
          </p:cNvPr>
          <p:cNvSpPr txBox="1"/>
          <p:nvPr/>
        </p:nvSpPr>
        <p:spPr>
          <a:xfrm>
            <a:off x="1552663" y="5813202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6-PACK CAN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C9B02F-F893-914B-8C67-446474BAD7F4}"/>
              </a:ext>
            </a:extLst>
          </p:cNvPr>
          <p:cNvSpPr txBox="1"/>
          <p:nvPr/>
        </p:nvSpPr>
        <p:spPr>
          <a:xfrm>
            <a:off x="2889800" y="5813202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12-PACK BOTTLE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99416A-4E71-5E4A-B007-49BCF3FF0E24}"/>
              </a:ext>
            </a:extLst>
          </p:cNvPr>
          <p:cNvSpPr txBox="1"/>
          <p:nvPr/>
        </p:nvSpPr>
        <p:spPr>
          <a:xfrm>
            <a:off x="4226937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24/12oz MASTER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D317C2-202D-C446-ABC4-68D8982D15D3}"/>
              </a:ext>
            </a:extLst>
          </p:cNvPr>
          <p:cNvSpPr txBox="1"/>
          <p:nvPr/>
        </p:nvSpPr>
        <p:spPr>
          <a:xfrm>
            <a:off x="6901211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15-PACK 12oz CAN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617F87-6220-B94E-AAD4-D1B3DACB8078}"/>
              </a:ext>
            </a:extLst>
          </p:cNvPr>
          <p:cNvSpPr txBox="1"/>
          <p:nvPr/>
        </p:nvSpPr>
        <p:spPr>
          <a:xfrm>
            <a:off x="8238348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4-PACK 16oz CAN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32EA0A-7C12-D644-86B3-2AD3047EEB6E}"/>
              </a:ext>
            </a:extLst>
          </p:cNvPr>
          <p:cNvSpPr txBox="1"/>
          <p:nvPr/>
        </p:nvSpPr>
        <p:spPr>
          <a:xfrm>
            <a:off x="5564074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15/25oz CAN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B65377-967B-3C4A-94B4-F32A0DA9B3F7}"/>
              </a:ext>
            </a:extLst>
          </p:cNvPr>
          <p:cNvSpPr txBox="1"/>
          <p:nvPr/>
        </p:nvSpPr>
        <p:spPr>
          <a:xfrm>
            <a:off x="10912624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1/6  BARREL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3EE5017-B632-9B4E-A95D-E34F366343C2}"/>
              </a:ext>
            </a:extLst>
          </p:cNvPr>
          <p:cNvSpPr txBox="1"/>
          <p:nvPr/>
        </p:nvSpPr>
        <p:spPr>
          <a:xfrm>
            <a:off x="9575485" y="5812850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1/2  BARREL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225416-4402-BC40-AE0A-A53E52260129}"/>
              </a:ext>
            </a:extLst>
          </p:cNvPr>
          <p:cNvSpPr txBox="1"/>
          <p:nvPr/>
        </p:nvSpPr>
        <p:spPr>
          <a:xfrm>
            <a:off x="1552663" y="6599783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113Y034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7721BD6-E563-8341-A3E2-F0E9EAA9D65B}"/>
              </a:ext>
            </a:extLst>
          </p:cNvPr>
          <p:cNvSpPr txBox="1"/>
          <p:nvPr/>
        </p:nvSpPr>
        <p:spPr>
          <a:xfrm>
            <a:off x="2889800" y="6599783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113YA82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4392DFB-F07B-1D4C-A99E-7F06A585F6F8}"/>
              </a:ext>
            </a:extLst>
          </p:cNvPr>
          <p:cNvSpPr txBox="1"/>
          <p:nvPr/>
        </p:nvSpPr>
        <p:spPr>
          <a:xfrm>
            <a:off x="4226937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113YA82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C805A62-D575-8642-909F-8E80965E9916}"/>
              </a:ext>
            </a:extLst>
          </p:cNvPr>
          <p:cNvSpPr txBox="1"/>
          <p:nvPr/>
        </p:nvSpPr>
        <p:spPr>
          <a:xfrm>
            <a:off x="8238348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113Y044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DB4E0A-7B4D-8543-B51B-E321CCABF450}"/>
              </a:ext>
            </a:extLst>
          </p:cNvPr>
          <p:cNvSpPr txBox="1"/>
          <p:nvPr/>
        </p:nvSpPr>
        <p:spPr>
          <a:xfrm>
            <a:off x="5564074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113Y251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706AAA8-03B2-F946-A894-8CADC5CDE777}"/>
              </a:ext>
            </a:extLst>
          </p:cNvPr>
          <p:cNvSpPr txBox="1"/>
          <p:nvPr/>
        </p:nvSpPr>
        <p:spPr>
          <a:xfrm>
            <a:off x="10912624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>
                <a:latin typeface="Calibri" panose="020F0502020204030204" pitchFamily="34" charset="0"/>
                <a:cs typeface="Calibri" panose="020F0502020204030204" pitchFamily="34" charset="0"/>
              </a:rPr>
              <a:t>GAX 113Y970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77CB8EA-7636-8445-9FCE-DAF3F7BEEAC9}"/>
              </a:ext>
            </a:extLst>
          </p:cNvPr>
          <p:cNvSpPr txBox="1"/>
          <p:nvPr/>
        </p:nvSpPr>
        <p:spPr>
          <a:xfrm>
            <a:off x="9575485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113Y940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A4B6D0-9E78-4244-B7F5-0AE9B8AC52EA}"/>
              </a:ext>
            </a:extLst>
          </p:cNvPr>
          <p:cNvSpPr txBox="1"/>
          <p:nvPr/>
        </p:nvSpPr>
        <p:spPr>
          <a:xfrm>
            <a:off x="288373" y="5813202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6-PACK BOTTLE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FB463CD-82BD-2947-9654-07108E7C09CA}"/>
              </a:ext>
            </a:extLst>
          </p:cNvPr>
          <p:cNvSpPr txBox="1"/>
          <p:nvPr/>
        </p:nvSpPr>
        <p:spPr>
          <a:xfrm>
            <a:off x="288373" y="6599783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113YA86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8213389-31CD-F249-8D9B-66E41C73D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42118"/>
              </p:ext>
            </p:extLst>
          </p:nvPr>
        </p:nvGraphicFramePr>
        <p:xfrm>
          <a:off x="5188957" y="1209744"/>
          <a:ext cx="333652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206">
                  <a:extLst>
                    <a:ext uri="{9D8B030D-6E8A-4147-A177-3AD203B41FA5}">
                      <a16:colId xmlns:a16="http://schemas.microsoft.com/office/drawing/2014/main" val="943684555"/>
                    </a:ext>
                  </a:extLst>
                </a:gridCol>
                <a:gridCol w="2601316">
                  <a:extLst>
                    <a:ext uri="{9D8B030D-6E8A-4147-A177-3AD203B41FA5}">
                      <a16:colId xmlns:a16="http://schemas.microsoft.com/office/drawing/2014/main" val="40144964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STYLE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Urban Wheat Ale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487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70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863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First Gold, Mt. Hood, Cascade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054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2-Row</a:t>
                      </a:r>
                      <a:r>
                        <a:rPr lang="en-US" sz="1200" b="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White 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988873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AC05275D-1379-164F-86A7-4D5E86E50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882051"/>
              </p:ext>
            </p:extLst>
          </p:nvPr>
        </p:nvGraphicFramePr>
        <p:xfrm>
          <a:off x="8612218" y="889704"/>
          <a:ext cx="333652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042">
                  <a:extLst>
                    <a:ext uri="{9D8B030D-6E8A-4147-A177-3AD203B41FA5}">
                      <a16:colId xmlns:a16="http://schemas.microsoft.com/office/drawing/2014/main" val="943684555"/>
                    </a:ext>
                  </a:extLst>
                </a:gridCol>
                <a:gridCol w="2029480">
                  <a:extLst>
                    <a:ext uri="{9D8B030D-6E8A-4147-A177-3AD203B41FA5}">
                      <a16:colId xmlns:a16="http://schemas.microsoft.com/office/drawing/2014/main" val="40144964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Available Now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487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Nationwide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70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AVAILABILITY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Year-Round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863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PACKS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25oz Can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4pk 16oz Can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6pk 12oz Can &amp; Bottle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12pk Bottle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15pk Can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1/2 BBL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1/6 BBL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0054431"/>
                  </a:ext>
                </a:extLst>
              </a:tr>
            </a:tbl>
          </a:graphicData>
        </a:graphic>
      </p:graphicFrame>
      <p:pic>
        <p:nvPicPr>
          <p:cNvPr id="91" name="Picture 90" descr="312_UrbanWheat_12pk_Bottles.png">
            <a:extLst>
              <a:ext uri="{FF2B5EF4-FFF2-40B4-BE49-F238E27FC236}">
                <a16:creationId xmlns:a16="http://schemas.microsoft.com/office/drawing/2014/main" id="{C9009A5A-5243-3743-9D35-8FF87907D132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0061" y="6062437"/>
            <a:ext cx="1100679" cy="515943"/>
          </a:xfrm>
          <a:prstGeom prst="rect">
            <a:avLst/>
          </a:prstGeom>
        </p:spPr>
      </p:pic>
      <p:pic>
        <p:nvPicPr>
          <p:cNvPr id="92" name="Picture 91" descr="312_UrbanWheat_6pk.png">
            <a:extLst>
              <a:ext uri="{FF2B5EF4-FFF2-40B4-BE49-F238E27FC236}">
                <a16:creationId xmlns:a16="http://schemas.microsoft.com/office/drawing/2014/main" id="{91E2820D-9BDE-AE4A-8461-E67A86881588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399" y="6060919"/>
            <a:ext cx="1107153" cy="518978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233E32F5-338B-9E48-8091-5F514848BF7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918" y="6055887"/>
            <a:ext cx="1074314" cy="529042"/>
          </a:xfrm>
          <a:prstGeom prst="rect">
            <a:avLst/>
          </a:prstGeom>
        </p:spPr>
      </p:pic>
      <p:pic>
        <p:nvPicPr>
          <p:cNvPr id="94" name="Picture 93" descr="312_UrbanWheat_16oz_Cans.png">
            <a:extLst>
              <a:ext uri="{FF2B5EF4-FFF2-40B4-BE49-F238E27FC236}">
                <a16:creationId xmlns:a16="http://schemas.microsoft.com/office/drawing/2014/main" id="{E0FD0569-9ED5-4C4E-AB9C-FD61DABEA4F2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3357" y="6054820"/>
            <a:ext cx="1133176" cy="531177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D7EF1877-BB15-D149-9B8D-0F4D8D25C3F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2477" y="6046985"/>
            <a:ext cx="1053702" cy="546846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7E96B606-340A-D140-9F03-EE75C976415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410" y="6028760"/>
            <a:ext cx="1095889" cy="583296"/>
          </a:xfrm>
          <a:prstGeom prst="rect">
            <a:avLst/>
          </a:prstGeom>
        </p:spPr>
      </p:pic>
      <p:pic>
        <p:nvPicPr>
          <p:cNvPr id="97" name="Picture 96" descr="312_UrbanWheat_1-2bbl.png">
            <a:extLst>
              <a:ext uri="{FF2B5EF4-FFF2-40B4-BE49-F238E27FC236}">
                <a16:creationId xmlns:a16="http://schemas.microsoft.com/office/drawing/2014/main" id="{DE747801-1677-9147-A8AA-9284F85970B2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3711" y="6052518"/>
            <a:ext cx="1143000" cy="535781"/>
          </a:xfrm>
          <a:prstGeom prst="rect">
            <a:avLst/>
          </a:prstGeom>
        </p:spPr>
      </p:pic>
      <p:pic>
        <p:nvPicPr>
          <p:cNvPr id="98" name="Picture 97" descr="312_UrbanWheat_1-6bbl.png">
            <a:extLst>
              <a:ext uri="{FF2B5EF4-FFF2-40B4-BE49-F238E27FC236}">
                <a16:creationId xmlns:a16="http://schemas.microsoft.com/office/drawing/2014/main" id="{872C9D8E-F9A6-E248-B634-E51DB3A2048F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3889" y="6052518"/>
            <a:ext cx="1143000" cy="535781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81A6986C-DDC8-1948-BD8D-91951869DB7C}"/>
              </a:ext>
            </a:extLst>
          </p:cNvPr>
          <p:cNvPicPr>
            <a:picLocks noChangeAspect="1"/>
          </p:cNvPicPr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5757" y="4010751"/>
            <a:ext cx="642407" cy="993589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47B1482C-0968-C14A-80C9-0F6CE64D20EF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0183" y="4001827"/>
            <a:ext cx="675222" cy="180822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3DBA906F-E03A-5E4D-826B-0A8AF4BBE310}"/>
              </a:ext>
            </a:extLst>
          </p:cNvPr>
          <p:cNvSpPr txBox="1"/>
          <p:nvPr/>
        </p:nvSpPr>
        <p:spPr>
          <a:xfrm>
            <a:off x="4409481" y="3928773"/>
            <a:ext cx="2409120" cy="204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1200" dirty="0"/>
              <a:t>In Chicago, March 12th means it is 312 day, the official city-wide holiday where fans of good beer get to celebrate.  In 2019, 312 will expand from our home city to key markets across the country.  A POCM toolkit will deliver BOMs, concerts, and off-premise displays.</a:t>
            </a:r>
          </a:p>
          <a:p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BDE595-349D-1E47-A093-B4B697C6F35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62272" y="6001184"/>
            <a:ext cx="969428" cy="64909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F31C009D-BDEE-AB42-B593-B958EA4D0AA7}"/>
              </a:ext>
            </a:extLst>
          </p:cNvPr>
          <p:cNvSpPr txBox="1"/>
          <p:nvPr/>
        </p:nvSpPr>
        <p:spPr>
          <a:xfrm>
            <a:off x="6860137" y="6599431"/>
            <a:ext cx="991003" cy="230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GAX 113Y7H5</a:t>
            </a:r>
          </a:p>
        </p:txBody>
      </p:sp>
    </p:spTree>
    <p:extLst>
      <p:ext uri="{BB962C8B-B14F-4D97-AF65-F5344CB8AC3E}">
        <p14:creationId xmlns:p14="http://schemas.microsoft.com/office/powerpoint/2010/main" val="158053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A580E08-C554-3B4F-BF6A-58F222088860}" vid="{E4338478-495A-E14F-AF64-BD365FB7B3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192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Banahan, Bobby</dc:creator>
  <cp:lastModifiedBy>Banahan, Bobby</cp:lastModifiedBy>
  <cp:revision>29</cp:revision>
  <dcterms:created xsi:type="dcterms:W3CDTF">2018-10-21T15:34:32Z</dcterms:created>
  <dcterms:modified xsi:type="dcterms:W3CDTF">2018-12-03T04:08:57Z</dcterms:modified>
</cp:coreProperties>
</file>