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2646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48721731404334"/>
          <c:y val="7.93947839936293E-2"/>
          <c:w val="0.43793062983017889"/>
          <c:h val="0.885953762418843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Sierra Nevada</c:v>
                </c:pt>
                <c:pt idx="1">
                  <c:v>Fat Tire</c:v>
                </c:pt>
                <c:pt idx="2">
                  <c:v>Shock Top</c:v>
                </c:pt>
                <c:pt idx="3">
                  <c:v>Yuengling</c:v>
                </c:pt>
                <c:pt idx="4">
                  <c:v>Guinness</c:v>
                </c:pt>
                <c:pt idx="5">
                  <c:v>Blue Moon</c:v>
                </c:pt>
                <c:pt idx="6">
                  <c:v>Samuel Adams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2.2999999999999998</c:v>
                </c:pt>
                <c:pt idx="1">
                  <c:v>2.6</c:v>
                </c:pt>
                <c:pt idx="2">
                  <c:v>2.7</c:v>
                </c:pt>
                <c:pt idx="3">
                  <c:v>3.6</c:v>
                </c:pt>
                <c:pt idx="4">
                  <c:v>6</c:v>
                </c:pt>
                <c:pt idx="5">
                  <c:v>8.4</c:v>
                </c:pt>
                <c:pt idx="6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0490368"/>
        <c:axId val="70492160"/>
      </c:barChart>
      <c:catAx>
        <c:axId val="70490368"/>
        <c:scaling>
          <c:orientation val="minMax"/>
        </c:scaling>
        <c:delete val="0"/>
        <c:axPos val="l"/>
        <c:majorTickMark val="out"/>
        <c:minorTickMark val="none"/>
        <c:tickLblPos val="nextTo"/>
        <c:crossAx val="70492160"/>
        <c:crosses val="autoZero"/>
        <c:auto val="1"/>
        <c:lblAlgn val="ctr"/>
        <c:lblOffset val="100"/>
        <c:noMultiLvlLbl val="0"/>
      </c:catAx>
      <c:valAx>
        <c:axId val="704921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049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Candara" panose="020E0502030303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377198721778133"/>
          <c:w val="0.96860098662488836"/>
          <c:h val="0.60993285479896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CRAFT MICRO HOUSEHOLDS</c:v>
                </c:pt>
                <c:pt idx="1">
                  <c:v>CRAFT HOUSEHOLDS THAT BUY GUINNESS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60</c:v>
                </c:pt>
                <c:pt idx="1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70847872"/>
        <c:axId val="70857856"/>
      </c:barChart>
      <c:catAx>
        <c:axId val="70847872"/>
        <c:scaling>
          <c:orientation val="minMax"/>
        </c:scaling>
        <c:delete val="0"/>
        <c:axPos val="b"/>
        <c:majorTickMark val="out"/>
        <c:minorTickMark val="none"/>
        <c:tickLblPos val="nextTo"/>
        <c:crossAx val="70857856"/>
        <c:crosses val="autoZero"/>
        <c:auto val="1"/>
        <c:lblAlgn val="ctr"/>
        <c:lblOffset val="100"/>
        <c:noMultiLvlLbl val="0"/>
      </c:catAx>
      <c:valAx>
        <c:axId val="70857856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one"/>
        <c:crossAx val="7084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17EE57-86DF-4A0F-BBB6-A55A4186DA4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FFB2A5-0B61-4EC8-9DA0-1C5FB52C5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7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FB2A5-0B61-4EC8-9DA0-1C5FB52C51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2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AA19-BF5E-0D49-826D-FA916273434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6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C836-F86E-4813-9853-3164319BC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2B66-CFA9-4470-8802-E1FACB3021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82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C836-F86E-4813-9853-3164319BC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2B66-CFA9-4470-8802-E1FACB3021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8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/>
          <a:stretch/>
        </p:blipFill>
        <p:spPr>
          <a:xfrm>
            <a:off x="-1" y="-15134"/>
            <a:ext cx="6858001" cy="915913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143" y="856505"/>
            <a:ext cx="6845909" cy="80834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1" name="Picture 40" descr="001 DIA569_05_Guinness_MoM_Logo_Full_Colour_CMYK_p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57620" y="107708"/>
            <a:ext cx="1092649" cy="568680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0" y="852083"/>
            <a:ext cx="6858000" cy="15438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0354" y="1500367"/>
            <a:ext cx="6277292" cy="9771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50941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Today’s consumers are looking for more when it comes to beer; variety is a driving factor in purchase decisions and w</a:t>
            </a:r>
            <a:r>
              <a:rPr lang="en-US" sz="105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hile </a:t>
            </a:r>
            <a:r>
              <a:rPr lang="en-US" sz="105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86% </a:t>
            </a:r>
            <a:r>
              <a:rPr lang="en-US" sz="1050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of  consumers seek ‘</a:t>
            </a:r>
            <a:r>
              <a:rPr lang="en-US" sz="105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clean, crisp taste</a:t>
            </a:r>
            <a:r>
              <a:rPr lang="en-US" sz="1050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’ when choosing a </a:t>
            </a:r>
            <a:r>
              <a:rPr lang="en-US" sz="105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beer</a:t>
            </a:r>
            <a:r>
              <a:rPr lang="en-US" sz="1050" baseline="300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4</a:t>
            </a:r>
            <a:r>
              <a:rPr lang="en-US" sz="105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,</a:t>
            </a:r>
            <a:r>
              <a:rPr lang="en-US" sz="1050" baseline="300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they prefer brands with high quality taste credentials</a:t>
            </a:r>
            <a:r>
              <a:rPr lang="en-US" sz="1050" baseline="300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1,4</a:t>
            </a:r>
            <a:r>
              <a:rPr lang="en-US" sz="105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.</a:t>
            </a:r>
          </a:p>
          <a:p>
            <a:pPr marL="171450" indent="-171450" defTabSz="50941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Guinness  is consistently ranked highest as a beer of substance, distinction and authenticity</a:t>
            </a:r>
            <a:r>
              <a:rPr lang="en-US" sz="1050" baseline="300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2</a:t>
            </a:r>
            <a:r>
              <a:rPr lang="en-US" sz="105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.  A brand with real growth opportunity in the Discovery Beer* Segment</a:t>
            </a:r>
            <a:endParaRPr lang="en-US" sz="1050" dirty="0">
              <a:solidFill>
                <a:schemeClr val="bg1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3435" y="676290"/>
            <a:ext cx="6235080" cy="799657"/>
            <a:chOff x="385977" y="676290"/>
            <a:chExt cx="6324872" cy="799657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77" y="676290"/>
              <a:ext cx="6324872" cy="799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87796" y="926990"/>
              <a:ext cx="6322853" cy="52948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buSzPct val="146000"/>
                <a:defRPr sz="1400" b="1">
                  <a:solidFill>
                    <a:schemeClr val="bg1"/>
                  </a:solidFill>
                  <a:latin typeface="Arial"/>
                  <a:cs typeface="Arial"/>
                </a:defRPr>
              </a:lvl1pPr>
            </a:lstStyle>
            <a:p>
              <a:pPr algn="ctr" defTabSz="509412">
                <a:lnSpc>
                  <a:spcPct val="100000"/>
                </a:lnSpc>
              </a:pPr>
              <a:r>
                <a:rPr lang="en-US" sz="1800" dirty="0">
                  <a:solidFill>
                    <a:srgbClr val="FFCC00"/>
                  </a:solidFill>
                  <a:latin typeface="Candara" panose="020E0502030303020204" pitchFamily="34" charset="0"/>
                  <a:cs typeface="+mn-cs"/>
                </a:rPr>
                <a:t>OPPORTUNITY: </a:t>
              </a:r>
              <a:r>
                <a:rPr lang="en-US" sz="1800" dirty="0" smtClean="0">
                  <a:solidFill>
                    <a:srgbClr val="FFCC00"/>
                  </a:solidFill>
                  <a:latin typeface="Candara" panose="020E0502030303020204" pitchFamily="34" charset="0"/>
                  <a:cs typeface="+mn-cs"/>
                </a:rPr>
                <a:t>DELIGHT </a:t>
              </a:r>
              <a:r>
                <a:rPr lang="en-US" sz="1800" dirty="0">
                  <a:solidFill>
                    <a:srgbClr val="FFCC00"/>
                  </a:solidFill>
                  <a:latin typeface="Candara" panose="020E0502030303020204" pitchFamily="34" charset="0"/>
                  <a:cs typeface="+mn-cs"/>
                </a:rPr>
                <a:t>MORE ‘BETTER BEER’ </a:t>
              </a:r>
              <a:r>
                <a:rPr lang="en-US" sz="1800" dirty="0" smtClean="0">
                  <a:solidFill>
                    <a:srgbClr val="FFCC00"/>
                  </a:solidFill>
                  <a:latin typeface="Candara" panose="020E0502030303020204" pitchFamily="34" charset="0"/>
                  <a:cs typeface="+mn-cs"/>
                </a:rPr>
                <a:t>DRINKERS WITH A UNIQUE BEER FROM A TRUSTED</a:t>
              </a:r>
              <a:r>
                <a:rPr lang="en-US" sz="1800" dirty="0">
                  <a:solidFill>
                    <a:srgbClr val="FFCC00"/>
                  </a:solidFill>
                  <a:latin typeface="Candara" panose="020E0502030303020204" pitchFamily="34" charset="0"/>
                  <a:cs typeface="+mn-cs"/>
                </a:rPr>
                <a:t>, </a:t>
              </a:r>
              <a:r>
                <a:rPr lang="en-US" sz="1800" dirty="0" smtClean="0">
                  <a:solidFill>
                    <a:srgbClr val="FFCC00"/>
                  </a:solidFill>
                  <a:latin typeface="Candara" panose="020E0502030303020204" pitchFamily="34" charset="0"/>
                  <a:cs typeface="+mn-cs"/>
                </a:rPr>
                <a:t>HIGH QUALITY </a:t>
              </a:r>
              <a:r>
                <a:rPr lang="en-US" sz="1800" dirty="0">
                  <a:solidFill>
                    <a:srgbClr val="FFCC00"/>
                  </a:solidFill>
                  <a:latin typeface="Candara" panose="020E0502030303020204" pitchFamily="34" charset="0"/>
                  <a:cs typeface="+mn-cs"/>
                </a:rPr>
                <a:t>BRAND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9023" y="8653280"/>
            <a:ext cx="5010355" cy="286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30000"/>
              </a:lnSpc>
              <a:buSzPct val="146000"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r" defTabSz="509412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Guinness Artistry &amp; Brewing Tradition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00" y="8969474"/>
            <a:ext cx="823778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1.</a:t>
            </a:r>
            <a:r>
              <a:rPr lang="en-US" sz="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Consumer Edge Insight May 2013 2. </a:t>
            </a:r>
            <a:r>
              <a:rPr lang="en-US" sz="600" dirty="0" err="1">
                <a:solidFill>
                  <a:schemeClr val="bg1"/>
                </a:solidFill>
              </a:rPr>
              <a:t>Millward</a:t>
            </a:r>
            <a:r>
              <a:rPr lang="en-US" sz="600" dirty="0">
                <a:solidFill>
                  <a:schemeClr val="bg1"/>
                </a:solidFill>
              </a:rPr>
              <a:t> Brown Beer Brand Tracking 2012/2013 </a:t>
            </a:r>
            <a:r>
              <a:rPr lang="en-US" sz="600" dirty="0" smtClean="0">
                <a:solidFill>
                  <a:schemeClr val="bg1"/>
                </a:solidFill>
              </a:rPr>
              <a:t>3.  </a:t>
            </a:r>
            <a:r>
              <a:rPr lang="en-US" sz="600" dirty="0" err="1">
                <a:solidFill>
                  <a:schemeClr val="bg1"/>
                </a:solidFill>
              </a:rPr>
              <a:t>Guestmetrics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dirty="0" smtClean="0">
                <a:solidFill>
                  <a:schemeClr val="bg1"/>
                </a:solidFill>
              </a:rPr>
              <a:t>2011 4. </a:t>
            </a:r>
            <a:r>
              <a:rPr lang="en-US" sz="600" dirty="0">
                <a:solidFill>
                  <a:schemeClr val="bg1"/>
                </a:solidFill>
              </a:rPr>
              <a:t>Mintel Craft Beer US November </a:t>
            </a:r>
            <a:r>
              <a:rPr lang="en-US" sz="600" dirty="0" smtClean="0">
                <a:solidFill>
                  <a:schemeClr val="bg1"/>
                </a:solidFill>
              </a:rPr>
              <a:t>2012 5. National Retailer Shopper Card Data 2014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2549" y="6936828"/>
            <a:ext cx="2104476" cy="1602539"/>
          </a:xfrm>
          <a:prstGeom prst="roundRect">
            <a:avLst>
              <a:gd name="adj" fmla="val 6330"/>
            </a:avLst>
          </a:prstGeom>
          <a:noFill/>
          <a:ln w="539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Content Placeholder 6"/>
          <p:cNvSpPr txBox="1">
            <a:spLocks/>
          </p:cNvSpPr>
          <p:nvPr/>
        </p:nvSpPr>
        <p:spPr>
          <a:xfrm>
            <a:off x="370141" y="7014651"/>
            <a:ext cx="2073428" cy="285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4163" indent="-284163" algn="l" defTabSz="457200" rtl="0" eaLnBrk="1" latinLnBrk="0" hangingPunct="1">
              <a:spcBef>
                <a:spcPts val="2000"/>
              </a:spcBef>
              <a:buClr>
                <a:schemeClr val="tx1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39825" indent="-225425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2x Greater Brand Strength vs. Major Domestic Brands</a:t>
            </a:r>
            <a:r>
              <a:rPr lang="en-US" sz="1200" b="1" i="1" baseline="30000" dirty="0">
                <a:solidFill>
                  <a:schemeClr val="bg1"/>
                </a:solidFill>
                <a:latin typeface="Candara" panose="020E0502030303020204" pitchFamily="34" charset="0"/>
              </a:rPr>
              <a:t>2</a:t>
            </a:r>
            <a:endParaRPr lang="en-US" sz="1200" b="1" i="1" baseline="30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56" name="Chart 55"/>
          <p:cNvGraphicFramePr/>
          <p:nvPr>
            <p:extLst>
              <p:ext uri="{D42A27DB-BD31-4B8C-83A1-F6EECF244321}">
                <p14:modId xmlns:p14="http://schemas.microsoft.com/office/powerpoint/2010/main" val="3220186808"/>
              </p:ext>
            </p:extLst>
          </p:nvPr>
        </p:nvGraphicFramePr>
        <p:xfrm>
          <a:off x="370185" y="7441324"/>
          <a:ext cx="2085136" cy="109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Rectangle 56"/>
          <p:cNvSpPr/>
          <p:nvPr/>
        </p:nvSpPr>
        <p:spPr>
          <a:xfrm>
            <a:off x="-8319" y="6554998"/>
            <a:ext cx="5246291" cy="2656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andara" panose="020E0502030303020204" pitchFamily="34" charset="0"/>
                <a:ea typeface="Optima"/>
                <a:cs typeface="Optima"/>
              </a:rPr>
              <a:t>Drive Mass Appeal and Higher Profits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732870" y="6936828"/>
            <a:ext cx="1971501" cy="1602539"/>
          </a:xfrm>
          <a:prstGeom prst="roundRect">
            <a:avLst>
              <a:gd name="adj" fmla="val 6330"/>
            </a:avLst>
          </a:prstGeom>
          <a:noFill/>
          <a:ln w="539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46637654"/>
              </p:ext>
            </p:extLst>
          </p:nvPr>
        </p:nvGraphicFramePr>
        <p:xfrm>
          <a:off x="2732870" y="7472854"/>
          <a:ext cx="1971501" cy="107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3062682" y="7975923"/>
            <a:ext cx="1159476" cy="284690"/>
            <a:chOff x="-2489185" y="5036062"/>
            <a:chExt cx="836332" cy="732971"/>
          </a:xfrm>
        </p:grpSpPr>
        <p:sp>
          <p:nvSpPr>
            <p:cNvPr id="65" name="32-Point Star 64"/>
            <p:cNvSpPr/>
            <p:nvPr/>
          </p:nvSpPr>
          <p:spPr>
            <a:xfrm>
              <a:off x="-2409414" y="5036062"/>
              <a:ext cx="680703" cy="653727"/>
            </a:xfrm>
            <a:prstGeom prst="star32">
              <a:avLst>
                <a:gd name="adj" fmla="val 44825"/>
              </a:avLst>
            </a:prstGeom>
            <a:solidFill>
              <a:srgbClr val="FFC000"/>
            </a:solidFill>
            <a:ln w="3175"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-2489185" y="5076499"/>
              <a:ext cx="836332" cy="69253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ct val="80000"/>
                </a:lnSpc>
                <a:defRPr/>
              </a:pPr>
              <a:r>
                <a:rPr lang="en-US" sz="1400" b="1" i="1" dirty="0" smtClean="0">
                  <a:latin typeface="Candara" panose="020E0502030303020204" pitchFamily="34" charset="0"/>
                  <a:cs typeface="Arial" pitchFamily="34" charset="0"/>
                </a:rPr>
                <a:t>80% More</a:t>
              </a:r>
              <a:endParaRPr lang="en-US" sz="1400" b="1" i="1" dirty="0">
                <a:latin typeface="Candara" panose="020E0502030303020204" pitchFamily="34" charset="0"/>
                <a:cs typeface="Arial" pitchFamily="34" charset="0"/>
              </a:endParaRPr>
            </a:p>
          </p:txBody>
        </p:sp>
      </p:grp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2981902" y="7405960"/>
            <a:ext cx="1473434" cy="145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rIns="90000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i="1" kern="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Category Spend Per Household – 52 Wks</a:t>
            </a:r>
            <a:r>
              <a:rPr lang="en-US" sz="600" i="1" kern="0" baseline="300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3</a:t>
            </a:r>
            <a:endParaRPr lang="en-US" sz="600" i="1" kern="0" baseline="30000" dirty="0">
              <a:solidFill>
                <a:schemeClr val="bg1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69" name="Content Placeholder 6"/>
          <p:cNvSpPr txBox="1">
            <a:spLocks/>
          </p:cNvSpPr>
          <p:nvPr/>
        </p:nvSpPr>
        <p:spPr>
          <a:xfrm>
            <a:off x="2706434" y="7014651"/>
            <a:ext cx="2073428" cy="285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4163" indent="-284163" algn="l" defTabSz="457200" rtl="0" eaLnBrk="1" latinLnBrk="0" hangingPunct="1">
              <a:spcBef>
                <a:spcPts val="2000"/>
              </a:spcBef>
              <a:buClr>
                <a:schemeClr val="tx1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39825" indent="-225425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Craft Beer Buyers Who Buy Guinness Spend More</a:t>
            </a:r>
            <a:r>
              <a:rPr lang="en-US" sz="1200" b="1" i="1" baseline="30000" dirty="0">
                <a:solidFill>
                  <a:schemeClr val="bg1"/>
                </a:solidFill>
                <a:latin typeface="Candara" panose="020E0502030303020204" pitchFamily="34" charset="0"/>
              </a:rPr>
              <a:t>5</a:t>
            </a:r>
            <a:endParaRPr lang="en-US" sz="1200" b="1" i="1" baseline="30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9216" y="7763293"/>
            <a:ext cx="1596375" cy="163048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8" y="6025508"/>
            <a:ext cx="5052642" cy="45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132652" y="6125866"/>
            <a:ext cx="47986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509412"/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KEY BENEFITS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49351" y="7331368"/>
            <a:ext cx="1473434" cy="145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rIns="90000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i="1" kern="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Brand Strength Rating</a:t>
            </a:r>
            <a:endParaRPr lang="en-US" sz="600" i="1" kern="0" baseline="30000" dirty="0">
              <a:solidFill>
                <a:schemeClr val="bg1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621" y="9390"/>
            <a:ext cx="6892744" cy="7292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lnSpc>
                <a:spcPct val="130000"/>
              </a:lnSpc>
              <a:buSzPct val="146000"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509412">
              <a:lnSpc>
                <a:spcPct val="100000"/>
              </a:lnSpc>
            </a:pPr>
            <a:r>
              <a:rPr lang="en-US" sz="2200" dirty="0" smtClean="0">
                <a:latin typeface="Candara" panose="020E0502030303020204" pitchFamily="34" charset="0"/>
              </a:rPr>
              <a:t>INTRODUCING </a:t>
            </a:r>
          </a:p>
          <a:p>
            <a:pPr defTabSz="509412">
              <a:lnSpc>
                <a:spcPct val="100000"/>
              </a:lnSpc>
            </a:pPr>
            <a:r>
              <a:rPr lang="en-US" sz="2200" dirty="0" smtClean="0">
                <a:latin typeface="Candara" panose="020E0502030303020204" pitchFamily="34" charset="0"/>
              </a:rPr>
              <a:t>GUINNESS</a:t>
            </a:r>
            <a:r>
              <a:rPr lang="en-US" sz="2200" baseline="30000" dirty="0" smtClean="0">
                <a:latin typeface="Candara" panose="020E0502030303020204" pitchFamily="34" charset="0"/>
              </a:rPr>
              <a:t>®</a:t>
            </a:r>
            <a:r>
              <a:rPr lang="en-US" sz="2200" dirty="0" smtClean="0">
                <a:latin typeface="Candara" panose="020E0502030303020204" pitchFamily="34" charset="0"/>
              </a:rPr>
              <a:t> BLONDE AMERICAN LAGER</a:t>
            </a:r>
          </a:p>
          <a:p>
            <a:pPr defTabSz="509412">
              <a:lnSpc>
                <a:spcPct val="100000"/>
              </a:lnSpc>
            </a:pPr>
            <a:r>
              <a:rPr lang="en-US" sz="1200" dirty="0" smtClean="0">
                <a:latin typeface="Candara" panose="020E0502030303020204" pitchFamily="34" charset="0"/>
              </a:rPr>
              <a:t>Launching  September 2014  Off Premise Distribution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54" b="82041" l="35766" r="64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55" t="7971" r="33022" b="18786"/>
          <a:stretch/>
        </p:blipFill>
        <p:spPr>
          <a:xfrm>
            <a:off x="5155083" y="3788580"/>
            <a:ext cx="1682721" cy="5180893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6" y="3671793"/>
            <a:ext cx="5343819" cy="40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36186" y="3723055"/>
            <a:ext cx="53438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509412"/>
            <a:r>
              <a:rPr lang="en-US" b="1" dirty="0">
                <a:solidFill>
                  <a:srgbClr val="FFCC00"/>
                </a:solidFill>
                <a:latin typeface="Candara" panose="020E0502030303020204" pitchFamily="34" charset="0"/>
              </a:rPr>
              <a:t>BEER #1: GUINNESS BLONDE AMERICAN LAGER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6257" y="4090511"/>
            <a:ext cx="5383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9412"/>
            <a:r>
              <a: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A light, crisp &amp; refreshing </a:t>
            </a:r>
            <a:r>
              <a:rPr lang="en-US" sz="1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tasting amber </a:t>
            </a:r>
            <a:r>
              <a: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beer with a floral, hoppy aroma.  Brewed with Mosaic &amp; Willamette hops and the world famous 125yr old Guinness yeast </a:t>
            </a:r>
            <a:r>
              <a:rPr lang="en-US" sz="1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from the famous St</a:t>
            </a:r>
            <a:r>
              <a: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. James Gate Brewery.  </a:t>
            </a:r>
            <a:r>
              <a:rPr lang="en-US" sz="1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Guinness Blonde is a crisp, yet complex </a:t>
            </a:r>
            <a:r>
              <a: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&amp; flavorful lager with some pale ale </a:t>
            </a:r>
            <a:r>
              <a:rPr lang="en-US" sz="1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characteristics, </a:t>
            </a:r>
            <a:r>
              <a:rPr lang="en-IE" sz="1200" b="1" dirty="0">
                <a:solidFill>
                  <a:schemeClr val="bg1"/>
                </a:solidFill>
                <a:latin typeface="Candara" pitchFamily="34" charset="0"/>
              </a:rPr>
              <a:t>perfectly  balanced with speciality malt to deliver a </a:t>
            </a:r>
            <a:r>
              <a:rPr lang="en-IE" sz="1200" b="1" dirty="0" smtClean="0">
                <a:solidFill>
                  <a:schemeClr val="bg1"/>
                </a:solidFill>
                <a:latin typeface="Candara" pitchFamily="34" charset="0"/>
              </a:rPr>
              <a:t>golden amber color </a:t>
            </a:r>
            <a:r>
              <a:rPr lang="en-IE" sz="1200" b="1" dirty="0">
                <a:solidFill>
                  <a:schemeClr val="bg1"/>
                </a:solidFill>
                <a:latin typeface="Candara" pitchFamily="34" charset="0"/>
              </a:rPr>
              <a:t>beer</a:t>
            </a:r>
            <a:r>
              <a: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58884" y="2819981"/>
            <a:ext cx="5633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9412"/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INTRODUCING the </a:t>
            </a:r>
            <a:r>
              <a:rPr lang="en-US" sz="1200" b="1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‘Discovery Series’ from GUINNESS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; a range </a:t>
            </a:r>
            <a:r>
              <a:rPr lang="en-US" sz="1200" i="1" dirty="0">
                <a:solidFill>
                  <a:schemeClr val="bg1"/>
                </a:solidFill>
                <a:latin typeface="Candara" panose="020E0502030303020204" pitchFamily="34" charset="0"/>
              </a:rPr>
              <a:t>of ‘fusion brew’ beers combining over 255 years of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brewing </a:t>
            </a:r>
            <a:r>
              <a:rPr lang="en-US" sz="1200" i="1" dirty="0">
                <a:solidFill>
                  <a:schemeClr val="bg1"/>
                </a:solidFill>
                <a:latin typeface="Candara" panose="020E0502030303020204" pitchFamily="34" charset="0"/>
              </a:rPr>
              <a:t>e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xpertise with </a:t>
            </a:r>
            <a:r>
              <a:rPr lang="en-US" sz="1200" i="1" dirty="0">
                <a:solidFill>
                  <a:schemeClr val="bg1"/>
                </a:solidFill>
                <a:latin typeface="Candara" panose="020E0502030303020204" pitchFamily="34" charset="0"/>
              </a:rPr>
              <a:t>experience in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48 </a:t>
            </a:r>
            <a:r>
              <a:rPr lang="en-US" sz="1200" i="1" dirty="0">
                <a:solidFill>
                  <a:schemeClr val="bg1"/>
                </a:solidFill>
                <a:latin typeface="Candara" panose="020E0502030303020204" pitchFamily="34" charset="0"/>
              </a:rPr>
              <a:t>countries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 order to bring beers with </a:t>
            </a:r>
            <a:r>
              <a:rPr lang="en-US" sz="1200" i="1" dirty="0">
                <a:solidFill>
                  <a:schemeClr val="bg1"/>
                </a:solidFill>
                <a:latin typeface="Candara" panose="020E0502030303020204" pitchFamily="34" charset="0"/>
              </a:rPr>
              <a:t>more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style and flavor specifically </a:t>
            </a:r>
            <a:r>
              <a:rPr lang="en-US" sz="1200" i="1" dirty="0">
                <a:solidFill>
                  <a:schemeClr val="bg1"/>
                </a:solidFill>
                <a:latin typeface="Candara" panose="020E0502030303020204" pitchFamily="34" charset="0"/>
              </a:rPr>
              <a:t>to the US Discovery Beer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Drinker.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6560" y="5338162"/>
            <a:ext cx="552307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 algn="ctr">
              <a:spcBef>
                <a:spcPts val="600"/>
              </a:spcBef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Twice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as smooth, </a:t>
            </a:r>
            <a:r>
              <a: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half</a:t>
            </a:r>
            <a:r>
              <a:rPr lang="en-US" sz="1200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as bitter and 80% </a:t>
            </a:r>
            <a:r>
              <a:rPr lang="en-US" sz="1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lighter</a:t>
            </a:r>
            <a:r>
              <a:rPr lang="en-US" sz="1200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in color than Guinness </a:t>
            </a: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Draught –</a:t>
            </a:r>
          </a:p>
          <a:p>
            <a:pPr marL="171450" indent="-171450" algn="ctr">
              <a:spcBef>
                <a:spcPts val="600"/>
              </a:spcBef>
              <a:buFontTx/>
              <a:buChar char="-"/>
            </a:pPr>
            <a:r>
              <a:rPr lang="en-US" sz="1400" b="1" dirty="0">
                <a:solidFill>
                  <a:srgbClr val="FFC000"/>
                </a:solidFill>
                <a:latin typeface="Candara" panose="020E0502030303020204" pitchFamily="34" charset="0"/>
                <a:cs typeface="Arial" pitchFamily="34" charset="0"/>
              </a:rPr>
              <a:t>Guinness Artistry &amp; Brewing Tradition </a:t>
            </a:r>
            <a:r>
              <a:rPr lang="en-US" sz="1400" b="1" dirty="0" smtClean="0">
                <a:solidFill>
                  <a:srgbClr val="FFC000"/>
                </a:solidFill>
                <a:latin typeface="Candara" panose="020E0502030303020204" pitchFamily="34" charset="0"/>
                <a:cs typeface="Arial" pitchFamily="34" charset="0"/>
              </a:rPr>
              <a:t>-</a:t>
            </a:r>
            <a:endParaRPr lang="en-US" sz="1400" b="1" dirty="0">
              <a:solidFill>
                <a:srgbClr val="FFC000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58717" y="2601047"/>
            <a:ext cx="5161550" cy="15438"/>
          </a:xfrm>
          <a:prstGeom prst="line">
            <a:avLst/>
          </a:prstGeom>
          <a:ln w="19050">
            <a:solidFill>
              <a:srgbClr val="CC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49850" y="2762284"/>
            <a:ext cx="691579" cy="74299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14" b="100000" l="2034" r="98305">
                        <a14:foregroundMark x1="49492" y1="8784" x2="49492" y2="8784"/>
                        <a14:foregroundMark x1="7458" y1="50000" x2="7458" y2="50000"/>
                        <a14:foregroundMark x1="92881" y1="50000" x2="92881" y2="50000"/>
                        <a14:foregroundMark x1="82373" y1="47635" x2="82373" y2="47635"/>
                        <a14:foregroundMark x1="75254" y1="49324" x2="75254" y2="49324"/>
                        <a14:foregroundMark x1="65085" y1="49324" x2="65085" y2="49324"/>
                        <a14:foregroundMark x1="58644" y1="48311" x2="58644" y2="48311"/>
                        <a14:foregroundMark x1="50847" y1="49662" x2="50847" y2="49662"/>
                        <a14:foregroundMark x1="38983" y1="46284" x2="38983" y2="46284"/>
                        <a14:foregroundMark x1="31186" y1="46959" x2="31186" y2="46959"/>
                        <a14:foregroundMark x1="25085" y1="46284" x2="25085" y2="46284"/>
                        <a14:foregroundMark x1="20000" y1="46622" x2="20000" y2="46622"/>
                        <a14:foregroundMark x1="19661" y1="33108" x2="19661" y2="33108"/>
                        <a14:foregroundMark x1="31525" y1="32095" x2="31525" y2="32095"/>
                        <a14:foregroundMark x1="36610" y1="33446" x2="36610" y2="33446"/>
                        <a14:foregroundMark x1="36271" y1="23649" x2="36271" y2="23649"/>
                        <a14:foregroundMark x1="40000" y1="21959" x2="40000" y2="21959"/>
                        <a14:foregroundMark x1="43729" y1="21959" x2="43729" y2="21959"/>
                        <a14:foregroundMark x1="47458" y1="22297" x2="47458" y2="22297"/>
                        <a14:foregroundMark x1="52203" y1="22297" x2="52203" y2="22297"/>
                        <a14:foregroundMark x1="56271" y1="22297" x2="56271" y2="22297"/>
                        <a14:foregroundMark x1="60678" y1="22297" x2="60678" y2="22297"/>
                        <a14:foregroundMark x1="64407" y1="25000" x2="64407" y2="25000"/>
                        <a14:foregroundMark x1="68136" y1="31419" x2="68136" y2="31419"/>
                        <a14:foregroundMark x1="68475" y1="60811" x2="68475" y2="60811"/>
                        <a14:foregroundMark x1="61356" y1="58446" x2="61356" y2="58446"/>
                        <a14:foregroundMark x1="56610" y1="57770" x2="56610" y2="57770"/>
                        <a14:foregroundMark x1="52203" y1="59122" x2="52203" y2="59122"/>
                        <a14:foregroundMark x1="48475" y1="58446" x2="48475" y2="58446"/>
                        <a14:foregroundMark x1="42712" y1="58108" x2="42712" y2="58108"/>
                        <a14:foregroundMark x1="37627" y1="58108" x2="37627" y2="58108"/>
                        <a14:foregroundMark x1="45085" y1="38851" x2="45085" y2="38851"/>
                        <a14:foregroundMark x1="49831" y1="40203" x2="49831" y2="40203"/>
                        <a14:foregroundMark x1="55254" y1="38514" x2="55254" y2="38514"/>
                        <a14:foregroundMark x1="31864" y1="68919" x2="31864" y2="68919"/>
                        <a14:foregroundMark x1="36610" y1="73986" x2="36610" y2="73986"/>
                        <a14:foregroundMark x1="42034" y1="75000" x2="42034" y2="75000"/>
                        <a14:foregroundMark x1="44068" y1="75676" x2="44068" y2="75676"/>
                        <a14:foregroundMark x1="47119" y1="77027" x2="47119" y2="77027"/>
                        <a14:foregroundMark x1="52881" y1="77365" x2="52881" y2="77365"/>
                        <a14:foregroundMark x1="56271" y1="77703" x2="56271" y2="77703"/>
                        <a14:foregroundMark x1="60000" y1="76689" x2="60000" y2="76689"/>
                        <a14:foregroundMark x1="63729" y1="74662" x2="63729" y2="74662"/>
                        <a14:foregroundMark x1="68814" y1="69595" x2="68814" y2="69595"/>
                        <a14:foregroundMark x1="49831" y1="91554" x2="49831" y2="91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" y="2695026"/>
            <a:ext cx="725974" cy="8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8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358" y="3581441"/>
            <a:ext cx="6810641" cy="234529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9789" y="7755980"/>
            <a:ext cx="6814941" cy="1064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3057" y="6265305"/>
            <a:ext cx="6814941" cy="1248135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" y="5872148"/>
            <a:ext cx="2891752" cy="61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789" y="6038809"/>
            <a:ext cx="218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12"/>
            <a:r>
              <a:rPr lang="en-US" b="1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SKUs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" y="3197201"/>
            <a:ext cx="2891752" cy="61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129" y="3396775"/>
            <a:ext cx="218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12"/>
            <a:r>
              <a:rPr lang="en-US" b="1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RETAIL STRATEGY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0279" y="64922"/>
            <a:ext cx="669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360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Support –  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$8mm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National Launch Driving Over 300MM Impressions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70" name="Picture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78" y="3753847"/>
            <a:ext cx="2309891" cy="14347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919" y="3877240"/>
            <a:ext cx="40683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1050" b="1" u="sng" dirty="0">
                <a:solidFill>
                  <a:srgbClr val="000000"/>
                </a:solidFill>
                <a:latin typeface="Candara" panose="020E0502030303020204" pitchFamily="34" charset="0"/>
              </a:rPr>
              <a:t>SHELF PLACEMENT &amp; FLOW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rgbClr val="000000"/>
                </a:solidFill>
                <a:latin typeface="Candara" panose="020E0502030303020204" pitchFamily="34" charset="0"/>
              </a:rPr>
              <a:t>Lead with Guinness Blonde adjacent to Mass Imports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rgbClr val="000000"/>
                </a:solidFill>
                <a:latin typeface="Candara" panose="020E0502030303020204" pitchFamily="34" charset="0"/>
              </a:rPr>
              <a:t>Flow left to Right: Blonde, GBL, GDIC, GDIB, </a:t>
            </a:r>
            <a:r>
              <a:rPr lang="en-US" altLang="en-US" sz="1050" dirty="0" smtClean="0">
                <a:solidFill>
                  <a:srgbClr val="000000"/>
                </a:solidFill>
                <a:latin typeface="Candara" panose="020E0502030303020204" pitchFamily="34" charset="0"/>
              </a:rPr>
              <a:t>GES</a:t>
            </a: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/>
          <a:stretch/>
        </p:blipFill>
        <p:spPr bwMode="auto">
          <a:xfrm>
            <a:off x="4185257" y="6767189"/>
            <a:ext cx="663187" cy="69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/>
          <a:stretch/>
        </p:blipFill>
        <p:spPr bwMode="auto">
          <a:xfrm>
            <a:off x="5060171" y="6741875"/>
            <a:ext cx="704273" cy="71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/>
          <a:stretch/>
        </p:blipFill>
        <p:spPr bwMode="auto">
          <a:xfrm>
            <a:off x="5976171" y="6710495"/>
            <a:ext cx="695143" cy="7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9969" b="5141"/>
          <a:stretch>
            <a:fillRect/>
          </a:stretch>
        </p:blipFill>
        <p:spPr bwMode="auto">
          <a:xfrm>
            <a:off x="1689781" y="6543170"/>
            <a:ext cx="2245551" cy="91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4703270" y="6543563"/>
            <a:ext cx="14442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9412">
              <a:spcAft>
                <a:spcPts val="400"/>
              </a:spcAft>
            </a:pPr>
            <a:r>
              <a:rPr lang="en-US" sz="1050" b="1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12oz. </a:t>
            </a:r>
            <a:r>
              <a:rPr lang="en-US" sz="1050" b="1" dirty="0" smtClean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6pk Carrier</a:t>
            </a:r>
            <a:endParaRPr lang="en-US" sz="1050" b="1" dirty="0">
              <a:solidFill>
                <a:prstClr val="black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05393" y="6543563"/>
            <a:ext cx="8229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9412">
              <a:spcAft>
                <a:spcPts val="4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12oz.Bottle</a:t>
            </a:r>
            <a:endParaRPr lang="en-US" sz="1050" b="1" dirty="0">
              <a:solidFill>
                <a:prstClr val="black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55279" y="6539716"/>
            <a:ext cx="936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9412">
              <a:spcAft>
                <a:spcPts val="4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Shipper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3058" y="7446946"/>
            <a:ext cx="2891752" cy="618067"/>
            <a:chOff x="77093" y="5849641"/>
            <a:chExt cx="3855669" cy="463550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3" y="5849641"/>
              <a:ext cx="3855669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84640" y="5996408"/>
              <a:ext cx="2916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9412"/>
              <a:r>
                <a:rPr lang="en-US" b="1" dirty="0" smtClean="0">
                  <a:solidFill>
                    <a:prstClr val="white"/>
                  </a:solidFill>
                  <a:latin typeface="Candara" panose="020E0502030303020204" pitchFamily="34" charset="0"/>
                  <a:cs typeface="Arial" pitchFamily="34" charset="0"/>
                </a:rPr>
                <a:t>NEXT STEPS</a:t>
              </a:r>
              <a:endParaRPr lang="en-US" b="1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89070" y="8035985"/>
            <a:ext cx="67544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u="sng" dirty="0" smtClean="0">
                <a:latin typeface="Candara" panose="020E0502030303020204" pitchFamily="34" charset="0"/>
              </a:rPr>
              <a:t>Shelf</a:t>
            </a:r>
            <a:r>
              <a:rPr lang="en-US" sz="1400" b="1" dirty="0" smtClean="0">
                <a:latin typeface="Candara" panose="020E0502030303020204" pitchFamily="34" charset="0"/>
              </a:rPr>
              <a:t>:  </a:t>
            </a:r>
            <a:r>
              <a:rPr lang="en-US" sz="1200" dirty="0">
                <a:latin typeface="Candara" panose="020E0502030303020204" pitchFamily="34" charset="0"/>
              </a:rPr>
              <a:t>Recommend Guinness Blonde American Lager distribution within the Small Import Section </a:t>
            </a:r>
            <a:r>
              <a:rPr lang="en-US" sz="1200" dirty="0" smtClean="0">
                <a:latin typeface="Candara" panose="020E0502030303020204" pitchFamily="34" charset="0"/>
              </a:rPr>
              <a:t>	next </a:t>
            </a:r>
            <a:r>
              <a:rPr lang="en-US" sz="1200" dirty="0">
                <a:latin typeface="Candara" panose="020E0502030303020204" pitchFamily="34" charset="0"/>
              </a:rPr>
              <a:t>to Mass </a:t>
            </a:r>
            <a:r>
              <a:rPr lang="en-US" sz="1200" dirty="0" smtClean="0">
                <a:latin typeface="Candara" panose="020E0502030303020204" pitchFamily="34" charset="0"/>
              </a:rPr>
              <a:t>Imports</a:t>
            </a:r>
          </a:p>
          <a:p>
            <a:pPr>
              <a:spcBef>
                <a:spcPts val="600"/>
              </a:spcBef>
            </a:pPr>
            <a:r>
              <a:rPr lang="en-US" sz="1400" b="1" u="sng" dirty="0" smtClean="0">
                <a:latin typeface="Candara" panose="020E0502030303020204" pitchFamily="34" charset="0"/>
              </a:rPr>
              <a:t>Display</a:t>
            </a:r>
            <a:r>
              <a:rPr lang="en-US" sz="1400" b="1" dirty="0" smtClean="0">
                <a:latin typeface="Candara" panose="020E0502030303020204" pitchFamily="34" charset="0"/>
              </a:rPr>
              <a:t>:  </a:t>
            </a:r>
            <a:r>
              <a:rPr lang="en-US" sz="1200" dirty="0" smtClean="0">
                <a:latin typeface="Candara" panose="020E0502030303020204" pitchFamily="34" charset="0"/>
              </a:rPr>
              <a:t>Execute standalone Mass Displays during launch with educational POS</a:t>
            </a:r>
            <a:endParaRPr lang="en-US" sz="1200" b="1" u="sng" dirty="0">
              <a:latin typeface="Candara" panose="020E05020303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1648" y="4064000"/>
            <a:ext cx="328075" cy="394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0640" y="8825682"/>
            <a:ext cx="6074684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PLEASE DRINK RESPONSIBILITY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GUINNESS Blonde American Lager ©2014 </a:t>
            </a:r>
            <a:r>
              <a:rPr lang="en-US" sz="800" dirty="0">
                <a:solidFill>
                  <a:schemeClr val="bg1"/>
                </a:solidFill>
              </a:rPr>
              <a:t>Guinness &amp; Co. </a:t>
            </a:r>
            <a:r>
              <a:rPr lang="en-US" sz="800" dirty="0" smtClean="0">
                <a:solidFill>
                  <a:schemeClr val="bg1"/>
                </a:solidFill>
              </a:rPr>
              <a:t> DIAGEO </a:t>
            </a:r>
            <a:r>
              <a:rPr lang="en-US" sz="800" dirty="0">
                <a:solidFill>
                  <a:schemeClr val="bg1"/>
                </a:solidFill>
              </a:rPr>
              <a:t>- Guinness USA, Norwalk, CT </a:t>
            </a:r>
          </a:p>
        </p:txBody>
      </p:sp>
      <p:sp>
        <p:nvSpPr>
          <p:cNvPr id="52" name="Oval 51"/>
          <p:cNvSpPr/>
          <p:nvPr/>
        </p:nvSpPr>
        <p:spPr>
          <a:xfrm>
            <a:off x="781385" y="791344"/>
            <a:ext cx="5259275" cy="171612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373885" y="695773"/>
            <a:ext cx="944929" cy="492779"/>
          </a:xfrm>
          <a:prstGeom prst="ellipse">
            <a:avLst/>
          </a:prstGeom>
          <a:blipFill>
            <a:blip r:embed="rId10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696115" y="2199397"/>
            <a:ext cx="944929" cy="492779"/>
          </a:xfrm>
          <a:prstGeom prst="ellipse">
            <a:avLst/>
          </a:prstGeom>
          <a:blipFill>
            <a:blip r:embed="rId10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405775" y="1562441"/>
            <a:ext cx="944929" cy="492779"/>
          </a:xfrm>
          <a:prstGeom prst="ellipse">
            <a:avLst/>
          </a:prstGeom>
          <a:blipFill>
            <a:blip r:embed="rId10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142361" y="695773"/>
            <a:ext cx="944929" cy="492779"/>
          </a:xfrm>
          <a:prstGeom prst="ellipse">
            <a:avLst/>
          </a:prstGeom>
          <a:blipFill>
            <a:blip r:embed="rId10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6462" y="1573015"/>
            <a:ext cx="944929" cy="492779"/>
          </a:xfrm>
          <a:prstGeom prst="ellipse">
            <a:avLst/>
          </a:prstGeom>
          <a:blipFill>
            <a:blip r:embed="rId10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35762" y="812334"/>
            <a:ext cx="829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TV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12384" y="822287"/>
            <a:ext cx="804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6197" y="1699529"/>
            <a:ext cx="810234" cy="25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Events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58282" y="2325912"/>
            <a:ext cx="810234" cy="25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Digital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17494" y="2248911"/>
            <a:ext cx="81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Trade Print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67943" y="1688957"/>
            <a:ext cx="877580" cy="21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Visibility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65775" y="1207438"/>
            <a:ext cx="1205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$3mm 8 week intensive launch from mid Oct</a:t>
            </a:r>
            <a:endParaRPr lang="en-US" sz="8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-2564" y="2156109"/>
            <a:ext cx="1212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Sampling Events Off Premise and </a:t>
            </a:r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On </a:t>
            </a:r>
            <a:r>
              <a:rPr lang="en-US" sz="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Premise</a:t>
            </a:r>
            <a:endParaRPr lang="en-US" sz="8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09680" y="2686676"/>
            <a:ext cx="209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andara" panose="020E0502030303020204" pitchFamily="34" charset="0"/>
              </a:rPr>
              <a:t>$1.5mm Trade mark Digital push with “tease” pre-launch  and heavy digital up-weight as complement to TV 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711422" y="2013287"/>
            <a:ext cx="117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POS </a:t>
            </a:r>
            <a:r>
              <a:rPr lang="en-US" sz="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Kits by </a:t>
            </a:r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Channel type </a:t>
            </a:r>
            <a:r>
              <a:rPr lang="en-US" sz="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for </a:t>
            </a:r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On </a:t>
            </a:r>
            <a:r>
              <a:rPr lang="en-US" sz="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Premise and </a:t>
            </a:r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Off </a:t>
            </a:r>
            <a:r>
              <a:rPr lang="en-US" sz="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Premise</a:t>
            </a:r>
            <a:endParaRPr lang="en-US" sz="8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023958" y="1136357"/>
            <a:ext cx="162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Consumer &amp; trade Advocacy Program. </a:t>
            </a:r>
            <a:r>
              <a:rPr lang="en-US" sz="800" i="1" dirty="0" err="1">
                <a:solidFill>
                  <a:schemeClr val="bg1"/>
                </a:solidFill>
                <a:latin typeface="Candara" panose="020E0502030303020204" pitchFamily="34" charset="0"/>
              </a:rPr>
              <a:t>Brewmaster</a:t>
            </a:r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 dinner Series, </a:t>
            </a:r>
            <a:r>
              <a:rPr lang="en-US" sz="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 11 cities nationally</a:t>
            </a:r>
            <a:endParaRPr lang="en-US" sz="8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862492" y="2252257"/>
            <a:ext cx="1301688" cy="480490"/>
            <a:chOff x="5703181" y="5065916"/>
            <a:chExt cx="900292" cy="563514"/>
          </a:xfrm>
        </p:grpSpPr>
        <p:sp>
          <p:nvSpPr>
            <p:cNvPr id="108" name="Oval 107"/>
            <p:cNvSpPr/>
            <p:nvPr/>
          </p:nvSpPr>
          <p:spPr>
            <a:xfrm>
              <a:off x="5781120" y="5065916"/>
              <a:ext cx="744414" cy="563514"/>
            </a:xfrm>
            <a:prstGeom prst="ellipse">
              <a:avLst/>
            </a:prstGeom>
            <a:blipFill>
              <a:blip r:embed="rId10"/>
              <a:tile tx="0" ty="0" sx="100000" sy="100000" flip="none" algn="tl"/>
            </a:blipFill>
            <a:ln w="57150"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703181" y="5220839"/>
              <a:ext cx="900292" cy="28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Print</a:t>
              </a:r>
              <a:endPara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18521" y="6476259"/>
            <a:ext cx="1910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09412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ABV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: 5%</a:t>
            </a:r>
          </a:p>
          <a:p>
            <a:pPr marL="171450" indent="-171450" defTabSz="509412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Package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: 6pk 12oz. </a:t>
            </a:r>
            <a:r>
              <a:rPr lang="en-US" sz="1200" dirty="0" smtClean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Bottle</a:t>
            </a:r>
          </a:p>
          <a:p>
            <a:pPr marL="171450" indent="-171450" defTabSz="509412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SRP $8.99 parity to GDIB</a:t>
            </a:r>
            <a:endParaRPr lang="en-US" sz="1200" dirty="0">
              <a:solidFill>
                <a:prstClr val="black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182880" indent="-182880" defTabSz="509412">
              <a:buFont typeface="Arial" pitchFamily="34" charset="0"/>
              <a:buChar char="•"/>
            </a:pPr>
            <a:endParaRPr lang="en-US" sz="1200" b="1" dirty="0">
              <a:solidFill>
                <a:prstClr val="black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03967" y="1084074"/>
            <a:ext cx="1214111" cy="1068980"/>
            <a:chOff x="2497757" y="1302442"/>
            <a:chExt cx="1214111" cy="1068980"/>
          </a:xfrm>
        </p:grpSpPr>
        <p:pic>
          <p:nvPicPr>
            <p:cNvPr id="65" name="Picture 64" descr="001 DIA569_05_Guinness_MoM_Logo_Full_Colour_CMYK_p1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2727939" y="1302442"/>
              <a:ext cx="781043" cy="40650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" b="78"/>
            <a:stretch/>
          </p:blipFill>
          <p:spPr>
            <a:xfrm>
              <a:off x="2516238" y="1719096"/>
              <a:ext cx="1177149" cy="457967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497757" y="2109812"/>
              <a:ext cx="12141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schemeClr val="bg1"/>
                  </a:solidFill>
                  <a:latin typeface="Book Antiqua" panose="02040602050305030304" pitchFamily="18" charset="0"/>
                  <a:cs typeface="Helvetica" panose="020B0604020202020204" pitchFamily="34" charset="0"/>
                </a:rPr>
                <a:t>American Lager</a:t>
              </a:r>
              <a:endParaRPr lang="en-US" sz="1100" b="1" i="1" dirty="0">
                <a:solidFill>
                  <a:schemeClr val="bg1"/>
                </a:solidFill>
                <a:latin typeface="Book Antiqua" panose="02040602050305030304" pitchFamily="18" charset="0"/>
                <a:cs typeface="Helvetica" panose="020B0604020202020204" pitchFamily="34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926773" y="2686676"/>
            <a:ext cx="205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Playboy Tease </a:t>
            </a:r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in July-Aug issue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Reveal in Sept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Candara" panose="020E0502030303020204" pitchFamily="34" charset="0"/>
              </a:rPr>
              <a:t>Female Print Magazines in Oct/Nov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9919" y="4548264"/>
            <a:ext cx="40683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1050" b="1" u="sng" dirty="0" smtClean="0">
                <a:solidFill>
                  <a:srgbClr val="000000"/>
                </a:solidFill>
                <a:latin typeface="Candara" panose="020E0502030303020204" pitchFamily="34" charset="0"/>
              </a:rPr>
              <a:t>DISPLAY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05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Standalone Blonde Displays During Launch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9919" y="5123752"/>
            <a:ext cx="4068339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1050" b="1" u="sng" dirty="0" smtClean="0">
                <a:solidFill>
                  <a:srgbClr val="000000"/>
                </a:solidFill>
                <a:latin typeface="Candara" panose="020E0502030303020204" pitchFamily="34" charset="0"/>
              </a:rPr>
              <a:t>VISIBILITY</a:t>
            </a:r>
            <a:endParaRPr lang="en-US" altLang="en-US" sz="1050" b="1" u="sng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050" dirty="0" smtClean="0">
                <a:solidFill>
                  <a:srgbClr val="000000"/>
                </a:solidFill>
                <a:latin typeface="Candara" panose="020E0502030303020204" pitchFamily="34" charset="0"/>
              </a:rPr>
              <a:t>POS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050" dirty="0" smtClean="0">
                <a:solidFill>
                  <a:srgbClr val="000000"/>
                </a:solidFill>
                <a:latin typeface="Candara" panose="020E0502030303020204" pitchFamily="34" charset="0"/>
              </a:rPr>
              <a:t>Mass Display Piece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7429" y="5714958"/>
            <a:ext cx="1938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andara" panose="020E0502030303020204" pitchFamily="34" charset="0"/>
              </a:rPr>
              <a:t>Standalone Displays to Maximize Launch</a:t>
            </a:r>
            <a:endParaRPr lang="en-US" sz="800" dirty="0">
              <a:latin typeface="Candara" panose="020E0502030303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15808" y="3672346"/>
            <a:ext cx="838860" cy="2210288"/>
            <a:chOff x="3315808" y="3672346"/>
            <a:chExt cx="838860" cy="2210288"/>
          </a:xfrm>
        </p:grpSpPr>
        <p:pic>
          <p:nvPicPr>
            <p:cNvPr id="3" name="Picture 2" descr="\\guww.net\dfs.root.Global Shared Data$\(NWK)Norwalk Shared Data\Norwalk Shared Data\Marketing\750 EMS\Marketing\Mkt Services\INNOVATION\CM Commerical Innovation\F15 Innovation Beer\Blonde\Guinness Blonde American Lager 24pk Shipp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67" b="90000" l="0" r="98867">
                          <a14:foregroundMark x1="7433" y1="24900" x2="7433" y2="24900"/>
                          <a14:foregroundMark x1="91767" y1="25067" x2="91767" y2="25067"/>
                          <a14:foregroundMark x1="93167" y1="25233" x2="93167" y2="25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433" y="5079399"/>
              <a:ext cx="803235" cy="80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\\guww.net\dfs.root.Global Shared Data$\(NWK)Norwalk Shared Data\Norwalk Shared Data\Marketing\750 EMS\Marketing\Mkt Services\INNOVATION\CM Commerical Innovation\F15 Innovation Beer\Blonde\Guinness Blonde American Lager 24pk Shipp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67" b="90000" l="0" r="98867">
                          <a14:foregroundMark x1="7433" y1="24900" x2="7433" y2="24900"/>
                          <a14:foregroundMark x1="91767" y1="25067" x2="91767" y2="25067"/>
                          <a14:foregroundMark x1="93167" y1="25233" x2="93167" y2="25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558" y="4740500"/>
              <a:ext cx="803235" cy="80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 descr="\\guww.net\dfs.root.Global Shared Data$\(NWK)Norwalk Shared Data\Norwalk Shared Data\Marketing\750 EMS\Marketing\Mkt Services\INNOVATION\CM Commerical Innovation\F15 Innovation Beer\Blonde\Guinness Blonde American Lager 24pk Shipp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67" b="90000" l="0" r="98867">
                          <a14:foregroundMark x1="7433" y1="24900" x2="7433" y2="24900"/>
                          <a14:foregroundMark x1="91767" y1="25067" x2="91767" y2="25067"/>
                          <a14:foregroundMark x1="93167" y1="25233" x2="93167" y2="25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683" y="4403515"/>
              <a:ext cx="803235" cy="80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 descr="\\guww.net\dfs.root.Global Shared Data$\(NWK)Norwalk Shared Data\Norwalk Shared Data\Marketing\750 EMS\Marketing\Mkt Services\INNOVATION\CM Commerical Innovation\F15 Innovation Beer\Blonde\Guinness Blonde American Lager 24pk Shipp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67" b="90000" l="0" r="98867">
                          <a14:foregroundMark x1="7433" y1="24900" x2="7433" y2="24900"/>
                          <a14:foregroundMark x1="91767" y1="25067" x2="91767" y2="25067"/>
                          <a14:foregroundMark x1="93167" y1="25233" x2="93167" y2="25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808" y="4071956"/>
              <a:ext cx="803235" cy="80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529" y="3672346"/>
              <a:ext cx="425727" cy="566659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34414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532</Words>
  <Application>Microsoft Office PowerPoint</Application>
  <PresentationFormat>On-screen Show (4:3)</PresentationFormat>
  <Paragraphs>62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12_Office Theme</vt:lpstr>
      <vt:lpstr>PowerPoint Presentation</vt:lpstr>
      <vt:lpstr>PowerPoint Presentation</vt:lpstr>
    </vt:vector>
  </TitlesOfParts>
  <Company>Diageo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Park1, Michelle</dc:creator>
  <cp:lastModifiedBy>Beth Williams</cp:lastModifiedBy>
  <cp:revision>94</cp:revision>
  <cp:lastPrinted>2014-08-08T18:15:39Z</cp:lastPrinted>
  <dcterms:created xsi:type="dcterms:W3CDTF">2014-05-27T22:59:34Z</dcterms:created>
  <dcterms:modified xsi:type="dcterms:W3CDTF">2014-08-14T14:53:51Z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324168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  <property fmtid="{D5CDD505-2E9C-101B-9397-08002B2CF9AE}" pid="5" name="TitusGUID">
    <vt:lpwstr>b2e3c333-ec62-4fae-8e2b-648958dd9822</vt:lpwstr>
  </property>
  <property fmtid="{D5CDD505-2E9C-101B-9397-08002B2CF9AE}" pid="6" name="Information Classification">
    <vt:lpwstr>General</vt:lpwstr>
  </property>
</Properties>
</file>